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7"/>
  </p:notesMasterIdLst>
  <p:sldIdLst>
    <p:sldId id="256" r:id="rId2"/>
    <p:sldId id="347" r:id="rId3"/>
    <p:sldId id="348" r:id="rId4"/>
    <p:sldId id="350" r:id="rId5"/>
    <p:sldId id="351" r:id="rId6"/>
    <p:sldId id="353" r:id="rId7"/>
    <p:sldId id="359" r:id="rId8"/>
    <p:sldId id="372" r:id="rId9"/>
    <p:sldId id="354" r:id="rId10"/>
    <p:sldId id="377" r:id="rId11"/>
    <p:sldId id="378" r:id="rId12"/>
    <p:sldId id="379" r:id="rId13"/>
    <p:sldId id="386" r:id="rId14"/>
    <p:sldId id="373" r:id="rId15"/>
    <p:sldId id="381" r:id="rId16"/>
    <p:sldId id="382" r:id="rId17"/>
    <p:sldId id="383" r:id="rId18"/>
    <p:sldId id="380" r:id="rId19"/>
    <p:sldId id="384" r:id="rId20"/>
    <p:sldId id="385" r:id="rId21"/>
    <p:sldId id="374" r:id="rId22"/>
    <p:sldId id="375" r:id="rId23"/>
    <p:sldId id="370" r:id="rId24"/>
    <p:sldId id="371" r:id="rId25"/>
    <p:sldId id="320" r:id="rId26"/>
  </p:sldIdLst>
  <p:sldSz cx="9144000" cy="5143500" type="screen16x9"/>
  <p:notesSz cx="6858000" cy="9144000"/>
  <p:embeddedFontLst>
    <p:embeddedFont>
      <p:font typeface="Crimson Text" panose="020B060402020202020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
      <p:font typeface="Vidaloka"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8FB2AD-4234-4D93-970B-CCC61F723601}">
  <a:tblStyle styleId="{3D8FB2AD-4234-4D93-970B-CCC61F7236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1" autoAdjust="0"/>
    <p:restoredTop sz="88852" autoAdjust="0"/>
  </p:normalViewPr>
  <p:slideViewPr>
    <p:cSldViewPr snapToGrid="0">
      <p:cViewPr varScale="1">
        <p:scale>
          <a:sx n="104" d="100"/>
          <a:sy n="104" d="100"/>
        </p:scale>
        <p:origin x="58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24803A37-6538-3F5A-C005-6A52EF02034E}"/>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5E04F022-4754-018F-D57A-747F4B3FC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8E9A0BEA-D2EE-0DBB-C207-2E53863E28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333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3116B3A7-2988-BD17-DC4E-DD00F884E6DC}"/>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EF4976B4-CC43-C853-A4E7-FD6407B4A8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B26D6FAB-35F3-FAC5-FD47-6A666A92B1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67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76D4DB9C-EEC0-67B5-DC69-534B0D261BDA}"/>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1244CC4C-79DE-FE62-2566-055FA6B771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5999F18B-CD4A-D98E-99FA-EB5DCB29F4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615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B5425243-971F-3B1B-EC11-B23268B37015}"/>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F4EFF986-BF28-F5ED-A0DB-A502EE98C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39DDF601-5375-FDAE-E8C5-53D769E56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32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EA9DB532-4324-08A9-A332-95E61470B4EC}"/>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16308297-E5FA-04C8-3021-AA18F8E575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F36E29D3-F2A6-609D-D089-B8D7C2B5DD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820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446E245D-76D7-1291-C696-3F141272292C}"/>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0CB6672C-EAC8-A784-5BCE-0B9105C9DC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4DCD5E93-2B12-5FD6-833A-5933EC3D63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784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DAA0F69A-7FC7-F103-B57F-FDEDE88EBC52}"/>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DA9DBCCD-78AB-1CAD-FF53-710834091C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E11793EE-4FD0-916E-6E47-1D46FF80A4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436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5704802B-AA44-CECF-49FC-4FB2F9E6B85E}"/>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9F19C53C-3CA5-3754-5148-A525B0274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541577C6-BB55-B94D-ECA2-607A37EFB2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49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BA5F0395-CCD5-5136-B90E-62E12F133D96}"/>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BB66E7EC-F6F2-06E0-2FFF-02B3A96736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EF63FB69-25AC-F5BF-4BB8-72DFB2F08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291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F6B212E7-1628-AC2E-5169-AF449D99ABC7}"/>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C30B0FB4-11A3-C251-50B0-306A7DA540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DABC1D93-85C0-16D3-C287-FF6EF3F5C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83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058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8F88554E-A2AB-393B-729E-410DD7D14279}"/>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5BE91B9F-5BE9-5D1F-9A2A-78EDCE087D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02614FAF-7993-E243-1D70-C79166B219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863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D683FB9D-9F63-6FE0-1BBF-37E1DEB9B07E}"/>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5EF53677-63E0-B679-EE93-5FD10A6D5E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FB01C067-7D68-0D27-0D24-739ABD4CC8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183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307A7A87-FE8A-0FFC-B054-D86BBF4AA163}"/>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792E956C-15A9-F56E-E68D-11CBFBF7E5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934EB4D0-F312-B11A-11FE-6C065E0934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196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013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712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0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343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18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1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8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3E54A5F8-BF42-039D-70D3-1BDB149AB9A2}"/>
            </a:ext>
          </a:extLst>
        </p:cNvPr>
        <p:cNvGrpSpPr/>
        <p:nvPr/>
      </p:nvGrpSpPr>
      <p:grpSpPr>
        <a:xfrm>
          <a:off x="0" y="0"/>
          <a:ext cx="0" cy="0"/>
          <a:chOff x="0" y="0"/>
          <a:chExt cx="0" cy="0"/>
        </a:xfrm>
      </p:grpSpPr>
      <p:sp>
        <p:nvSpPr>
          <p:cNvPr id="537" name="Google Shape;537;g105aad17dc0_0_89:notes">
            <a:extLst>
              <a:ext uri="{FF2B5EF4-FFF2-40B4-BE49-F238E27FC236}">
                <a16:creationId xmlns:a16="http://schemas.microsoft.com/office/drawing/2014/main" id="{380896C8-83C7-8F14-2164-E4A1DC0452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a:extLst>
              <a:ext uri="{FF2B5EF4-FFF2-40B4-BE49-F238E27FC236}">
                <a16:creationId xmlns:a16="http://schemas.microsoft.com/office/drawing/2014/main" id="{FF143EAE-FC20-41DE-38C1-44E38F178B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10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136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2" r:id="rId3"/>
    <p:sldLayoutId id="2147483695" r:id="rId4"/>
    <p:sldLayoutId id="2147483696" r:id="rId5"/>
    <p:sldLayoutId id="2147483697" r:id="rId6"/>
    <p:sldLayoutId id="2147483698" r:id="rId7"/>
    <p:sldLayoutId id="214748369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dlmodelapp-ca2-dl1j.onrender.com/v1/models/Model1_Larg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dlmodelapp-ca2-dl1j.onrender.com/v1/models/Model2_Sma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hyperlink" Target="https://dlmodelapp-ca2-dl1j.onrender.com/v1/models/Model2_Small" TargetMode="External"/><Relationship Id="rId3" Type="http://schemas.openxmlformats.org/officeDocument/2006/relationships/image" Target="../media/image53.png"/><Relationship Id="rId7" Type="http://schemas.openxmlformats.org/officeDocument/2006/relationships/hyperlink" Target="https://dlmodelapp-ca2-dl1j.onrender.com/v1/models/Model1_Large"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dlwebappca2-ilzj.onrender.com/" TargetMode="External"/><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Vegetable Image Prediction</a:t>
            </a:r>
            <a:endParaRPr dirty="0"/>
          </a:p>
        </p:txBody>
      </p:sp>
      <p:sp>
        <p:nvSpPr>
          <p:cNvPr id="483" name="Google Shape;483;p59"/>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Done By: Toh Kien Yu (2222291)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B7D6D138-8E90-48E4-E565-24101676B7D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BCED907-EC35-D354-4790-A3D3529A090F}"/>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1 (</a:t>
            </a:r>
            <a:r>
              <a:rPr lang="en-SG" sz="3000" dirty="0" err="1">
                <a:latin typeface="Vidaloka" panose="020B0604020202020204" charset="0"/>
              </a:rPr>
              <a:t>DLModel_branch</a:t>
            </a:r>
            <a:r>
              <a:rPr lang="en-SG" sz="3000" dirty="0">
                <a:latin typeface="Vidaloka" panose="020B0604020202020204" charset="0"/>
              </a:rPr>
              <a:t>)</a:t>
            </a:r>
          </a:p>
        </p:txBody>
      </p:sp>
      <p:sp>
        <p:nvSpPr>
          <p:cNvPr id="3" name="TextBox 2">
            <a:extLst>
              <a:ext uri="{FF2B5EF4-FFF2-40B4-BE49-F238E27FC236}">
                <a16:creationId xmlns:a16="http://schemas.microsoft.com/office/drawing/2014/main" id="{BD7DB693-DF47-2D1D-74BB-49A43D3C1CF4}"/>
              </a:ext>
            </a:extLst>
          </p:cNvPr>
          <p:cNvSpPr txBox="1"/>
          <p:nvPr/>
        </p:nvSpPr>
        <p:spPr>
          <a:xfrm>
            <a:off x="1286594" y="923147"/>
            <a:ext cx="6690282" cy="3077766"/>
          </a:xfrm>
          <a:prstGeom prst="rect">
            <a:avLst/>
          </a:prstGeom>
          <a:noFill/>
        </p:spPr>
        <p:txBody>
          <a:bodyPr wrap="square" rtlCol="0">
            <a:spAutoFit/>
          </a:bodyPr>
          <a:lstStyle/>
          <a:p>
            <a:r>
              <a:rPr lang="en-US" sz="1300" u="sng" dirty="0">
                <a:latin typeface="Verdana" panose="020B0604030504040204" pitchFamily="34" charset="0"/>
                <a:ea typeface="Verdana" panose="020B0604030504040204" pitchFamily="34" charset="0"/>
              </a:rPr>
              <a:t>Deployment</a:t>
            </a:r>
          </a:p>
          <a:p>
            <a:endParaRPr lang="en-US" sz="1200" u="sng" dirty="0">
              <a:latin typeface="Verdana" panose="020B0604030504040204" pitchFamily="34" charset="0"/>
              <a:ea typeface="Verdana" panose="020B0604030504040204" pitchFamily="34" charset="0"/>
            </a:endParaRPr>
          </a:p>
          <a:p>
            <a:pPr marL="342900" indent="-342900">
              <a:buAutoNum type="arabicPeriod"/>
            </a:pPr>
            <a:r>
              <a:rPr lang="en-US" sz="1200" dirty="0">
                <a:latin typeface="Verdana" panose="020B0604030504040204" pitchFamily="34" charset="0"/>
                <a:ea typeface="Verdana" panose="020B0604030504040204" pitchFamily="34" charset="0"/>
              </a:rPr>
              <a:t>Save models weights                                                                                </a:t>
            </a:r>
            <a:r>
              <a:rPr lang="en-US" sz="1000" dirty="0">
                <a:latin typeface="Verdana" panose="020B0604030504040204" pitchFamily="34" charset="0"/>
                <a:ea typeface="Verdana" panose="020B0604030504040204" pitchFamily="34" charset="0"/>
              </a:rPr>
              <a:t>First, I will first save the weights of the best performing 128x128 and 31x31 model.</a:t>
            </a:r>
          </a:p>
          <a:p>
            <a:pPr marL="342900" indent="-342900">
              <a:buAutoNum type="arabicPeriod"/>
            </a:pPr>
            <a:endParaRPr lang="en-US" sz="1000" dirty="0">
              <a:latin typeface="Verdana" panose="020B0604030504040204" pitchFamily="34" charset="0"/>
              <a:ea typeface="Verdana" panose="020B0604030504040204" pitchFamily="34" charset="0"/>
            </a:endParaRPr>
          </a:p>
          <a:p>
            <a:pPr marL="342900" indent="-342900">
              <a:buAutoNum type="arabicPeriod"/>
            </a:pPr>
            <a:r>
              <a:rPr lang="en-US" sz="1200" dirty="0">
                <a:latin typeface="Verdana" panose="020B0604030504040204" pitchFamily="34" charset="0"/>
                <a:ea typeface="Verdana" panose="020B0604030504040204" pitchFamily="34" charset="0"/>
              </a:rPr>
              <a:t>Containerize 2 models into 1 container                                                           </a:t>
            </a:r>
            <a:r>
              <a:rPr lang="en-US" sz="1000" dirty="0">
                <a:latin typeface="Verdana" panose="020B0604030504040204" pitchFamily="34" charset="0"/>
                <a:ea typeface="Verdana" panose="020B0604030504040204" pitchFamily="34" charset="0"/>
              </a:rPr>
              <a:t>To containerize the 128x128 and 31x31 models into a single Docker container, I used the following command:                                                                                                       </a:t>
            </a:r>
            <a:r>
              <a:rPr lang="en-US" sz="900" dirty="0">
                <a:latin typeface="Verdana" panose="020B0604030504040204" pitchFamily="34" charset="0"/>
                <a:ea typeface="Verdana" panose="020B0604030504040204" pitchFamily="34" charset="0"/>
              </a:rPr>
              <a:t>docker run --name digit_server_CA2 -p 8501:8501 -v "C:/Users/kieny/Documents/Y2S2 - DAAA/DOAA CA2/ca2-daaa2b05-2222291-tohkienyu-main-img_classifier (1)/ca2-daaa2b05-2222291-tohkienyu-main-img_classifier/</a:t>
            </a:r>
            <a:r>
              <a:rPr lang="en-US" sz="900" dirty="0" err="1">
                <a:latin typeface="Verdana" panose="020B0604030504040204" pitchFamily="34" charset="0"/>
                <a:ea typeface="Verdana" panose="020B0604030504040204" pitchFamily="34" charset="0"/>
              </a:rPr>
              <a:t>img_classifier</a:t>
            </a:r>
            <a:r>
              <a:rPr lang="en-US" sz="900" dirty="0">
                <a:latin typeface="Verdana" panose="020B0604030504040204" pitchFamily="34" charset="0"/>
                <a:ea typeface="Verdana" panose="020B0604030504040204" pitchFamily="34" charset="0"/>
              </a:rPr>
              <a:t>:/models/</a:t>
            </a:r>
            <a:r>
              <a:rPr lang="en-US" sz="900" dirty="0" err="1">
                <a:latin typeface="Verdana" panose="020B0604030504040204" pitchFamily="34" charset="0"/>
                <a:ea typeface="Verdana" panose="020B0604030504040204" pitchFamily="34" charset="0"/>
              </a:rPr>
              <a:t>img_classifier</a:t>
            </a:r>
            <a:r>
              <a:rPr lang="en-US" sz="900" dirty="0">
                <a:latin typeface="Verdana" panose="020B0604030504040204" pitchFamily="34" charset="0"/>
                <a:ea typeface="Verdana" panose="020B0604030504040204" pitchFamily="34" charset="0"/>
              </a:rPr>
              <a:t>" -v "C:/Users/kieny/Documents/Y2S2 - DAAA/DOAA CA2/ca2-daaa2b05-2222291-tohkienyu-main-img_classifier (1)/ca2-daaa2b05-2222291-tohkienyu-main-img_classifier/</a:t>
            </a:r>
            <a:r>
              <a:rPr lang="en-US" sz="900" dirty="0" err="1">
                <a:latin typeface="Verdana" panose="020B0604030504040204" pitchFamily="34" charset="0"/>
                <a:ea typeface="Verdana" panose="020B0604030504040204" pitchFamily="34" charset="0"/>
              </a:rPr>
              <a:t>img_classifier</a:t>
            </a:r>
            <a:r>
              <a:rPr lang="en-US" sz="900" dirty="0">
                <a:latin typeface="Verdana" panose="020B0604030504040204" pitchFamily="34" charset="0"/>
                <a:ea typeface="Verdana" panose="020B0604030504040204" pitchFamily="34" charset="0"/>
              </a:rPr>
              <a:t>/</a:t>
            </a:r>
            <a:r>
              <a:rPr lang="en-US" sz="900" dirty="0" err="1">
                <a:latin typeface="Verdana" panose="020B0604030504040204" pitchFamily="34" charset="0"/>
                <a:ea typeface="Verdana" panose="020B0604030504040204" pitchFamily="34" charset="0"/>
              </a:rPr>
              <a:t>models.config</a:t>
            </a:r>
            <a:r>
              <a:rPr lang="en-US" sz="900" dirty="0">
                <a:latin typeface="Verdana" panose="020B0604030504040204" pitchFamily="34" charset="0"/>
                <a:ea typeface="Verdana" panose="020B0604030504040204" pitchFamily="34" charset="0"/>
              </a:rPr>
              <a:t>:/models/</a:t>
            </a:r>
            <a:r>
              <a:rPr lang="en-US" sz="900" dirty="0" err="1">
                <a:latin typeface="Verdana" panose="020B0604030504040204" pitchFamily="34" charset="0"/>
                <a:ea typeface="Verdana" panose="020B0604030504040204" pitchFamily="34" charset="0"/>
              </a:rPr>
              <a:t>models.config</a:t>
            </a:r>
            <a:r>
              <a:rPr lang="en-US" sz="900" dirty="0">
                <a:latin typeface="Verdana" panose="020B0604030504040204" pitchFamily="34" charset="0"/>
                <a:ea typeface="Verdana" panose="020B0604030504040204" pitchFamily="34" charset="0"/>
              </a:rPr>
              <a:t>" -t </a:t>
            </a:r>
            <a:r>
              <a:rPr lang="en-US" sz="900" dirty="0" err="1">
                <a:latin typeface="Verdana" panose="020B0604030504040204" pitchFamily="34" charset="0"/>
                <a:ea typeface="Verdana" panose="020B0604030504040204" pitchFamily="34" charset="0"/>
              </a:rPr>
              <a:t>tensorflow</a:t>
            </a:r>
            <a:r>
              <a:rPr lang="en-US" sz="900" dirty="0">
                <a:latin typeface="Verdana" panose="020B0604030504040204" pitchFamily="34" charset="0"/>
                <a:ea typeface="Verdana" panose="020B0604030504040204" pitchFamily="34" charset="0"/>
              </a:rPr>
              <a:t>/serving --</a:t>
            </a:r>
            <a:r>
              <a:rPr lang="en-US" sz="900" dirty="0" err="1">
                <a:latin typeface="Verdana" panose="020B0604030504040204" pitchFamily="34" charset="0"/>
                <a:ea typeface="Verdana" panose="020B0604030504040204" pitchFamily="34" charset="0"/>
              </a:rPr>
              <a:t>model_config_file</a:t>
            </a:r>
            <a:r>
              <a:rPr lang="en-US" sz="900" dirty="0">
                <a:latin typeface="Verdana" panose="020B0604030504040204" pitchFamily="34" charset="0"/>
                <a:ea typeface="Verdana" panose="020B0604030504040204" pitchFamily="34" charset="0"/>
              </a:rPr>
              <a:t>=/models/</a:t>
            </a:r>
            <a:r>
              <a:rPr lang="en-US" sz="900" dirty="0" err="1">
                <a:latin typeface="Verdana" panose="020B0604030504040204" pitchFamily="34" charset="0"/>
                <a:ea typeface="Verdana" panose="020B0604030504040204" pitchFamily="34" charset="0"/>
              </a:rPr>
              <a:t>models.config</a:t>
            </a:r>
            <a:r>
              <a:rPr lang="en-US" sz="900" dirty="0">
                <a:latin typeface="Verdana" panose="020B0604030504040204" pitchFamily="34" charset="0"/>
                <a:ea typeface="Verdana" panose="020B0604030504040204" pitchFamily="34" charset="0"/>
              </a:rPr>
              <a:t> </a:t>
            </a:r>
          </a:p>
          <a:p>
            <a:pPr marL="342900" indent="-342900">
              <a:buAutoNum type="arabicPeriod"/>
            </a:pPr>
            <a:endParaRPr lang="en-US" sz="900" dirty="0">
              <a:latin typeface="Verdana" panose="020B0604030504040204" pitchFamily="34" charset="0"/>
              <a:ea typeface="Verdana" panose="020B0604030504040204" pitchFamily="34" charset="0"/>
            </a:endParaRPr>
          </a:p>
          <a:p>
            <a:pPr marL="342900" indent="-342900">
              <a:buAutoNum type="arabicPeriod"/>
            </a:pPr>
            <a:r>
              <a:rPr lang="en-US" sz="1200" dirty="0">
                <a:latin typeface="Verdana" panose="020B0604030504040204" pitchFamily="34" charset="0"/>
                <a:ea typeface="Verdana" panose="020B0604030504040204" pitchFamily="34" charset="0"/>
              </a:rPr>
              <a:t>Local deployment testing                                                                                    </a:t>
            </a:r>
            <a:r>
              <a:rPr lang="en-US" sz="1000" dirty="0">
                <a:latin typeface="Verdana" panose="020B0604030504040204" pitchFamily="34" charset="0"/>
                <a:ea typeface="Verdana" panose="020B0604030504040204" pitchFamily="34" charset="0"/>
              </a:rPr>
              <a:t>After containerizing the 2 models, I deployed them locally and did unit testing to ensure it is functioning and verifying that the models were correctly loaded and able to make predictions with the expected level of accuracy.</a:t>
            </a:r>
          </a:p>
        </p:txBody>
      </p:sp>
    </p:spTree>
    <p:extLst>
      <p:ext uri="{BB962C8B-B14F-4D97-AF65-F5344CB8AC3E}">
        <p14:creationId xmlns:p14="http://schemas.microsoft.com/office/powerpoint/2010/main" val="3996869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65967536-DE80-EAB0-E852-759CB7CA185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0632147-A47D-DE8E-C226-4B5D7364E3CF}"/>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1 (</a:t>
            </a:r>
            <a:r>
              <a:rPr lang="en-SG" sz="3000" dirty="0" err="1">
                <a:latin typeface="Vidaloka" panose="020B0604020202020204" charset="0"/>
              </a:rPr>
              <a:t>DLModel_branch</a:t>
            </a:r>
            <a:r>
              <a:rPr lang="en-SG" sz="3000" dirty="0">
                <a:latin typeface="Vidaloka" panose="020B0604020202020204" charset="0"/>
              </a:rPr>
              <a:t>)</a:t>
            </a:r>
          </a:p>
        </p:txBody>
      </p:sp>
      <p:sp>
        <p:nvSpPr>
          <p:cNvPr id="2" name="TextBox 1">
            <a:extLst>
              <a:ext uri="{FF2B5EF4-FFF2-40B4-BE49-F238E27FC236}">
                <a16:creationId xmlns:a16="http://schemas.microsoft.com/office/drawing/2014/main" id="{C829ABB5-9BA4-8800-60E4-1436E3226070}"/>
              </a:ext>
            </a:extLst>
          </p:cNvPr>
          <p:cNvSpPr txBox="1"/>
          <p:nvPr/>
        </p:nvSpPr>
        <p:spPr>
          <a:xfrm>
            <a:off x="1155841" y="888173"/>
            <a:ext cx="6690282" cy="1923604"/>
          </a:xfrm>
          <a:prstGeom prst="rect">
            <a:avLst/>
          </a:prstGeom>
          <a:noFill/>
        </p:spPr>
        <p:txBody>
          <a:bodyPr wrap="square" rtlCol="0">
            <a:spAutoFit/>
          </a:bodyPr>
          <a:lstStyle/>
          <a:p>
            <a:r>
              <a:rPr lang="en-US" sz="1300" u="sng" dirty="0">
                <a:latin typeface="Verdana" panose="020B0604030504040204" pitchFamily="34" charset="0"/>
                <a:ea typeface="Verdana" panose="020B0604030504040204" pitchFamily="34" charset="0"/>
              </a:rPr>
              <a:t>Deployment</a:t>
            </a:r>
          </a:p>
          <a:p>
            <a:endParaRPr lang="en-US" sz="1200" u="sng" dirty="0">
              <a:latin typeface="Verdana" panose="020B0604030504040204" pitchFamily="34" charset="0"/>
              <a:ea typeface="Verdana" panose="020B0604030504040204" pitchFamily="34" charset="0"/>
            </a:endParaRPr>
          </a:p>
          <a:p>
            <a:pPr marL="228600" indent="-228600">
              <a:buAutoNum type="arabicPeriod" startAt="4"/>
            </a:pPr>
            <a:r>
              <a:rPr lang="en-US" sz="1200" dirty="0">
                <a:latin typeface="Verdana" panose="020B0604030504040204" pitchFamily="34" charset="0"/>
                <a:ea typeface="Verdana" panose="020B0604030504040204" pitchFamily="34" charset="0"/>
              </a:rPr>
              <a:t>Dockerfile For Deployment                                                                                                       </a:t>
            </a:r>
            <a:r>
              <a:rPr lang="en-US" sz="1000" dirty="0">
                <a:latin typeface="Verdana" panose="020B0604030504040204" pitchFamily="34" charset="0"/>
                <a:ea typeface="Verdana" panose="020B0604030504040204" pitchFamily="34" charset="0"/>
              </a:rPr>
              <a:t>I then created a Dockerfile which contains the instructions for setting up the Tensorflow serving environment, copying the model weights and configuration file into the container and commands in order to run the Tensorflow model server.              </a:t>
            </a:r>
          </a:p>
          <a:p>
            <a:pPr marL="228600" indent="-228600">
              <a:buAutoNum type="arabicPeriod" startAt="4"/>
            </a:pPr>
            <a:endParaRPr lang="en-US" sz="1000" dirty="0">
              <a:latin typeface="Verdana" panose="020B0604030504040204" pitchFamily="34" charset="0"/>
              <a:ea typeface="Verdana" panose="020B0604030504040204" pitchFamily="34" charset="0"/>
            </a:endParaRPr>
          </a:p>
          <a:p>
            <a:pPr marL="228600" indent="-228600">
              <a:buAutoNum type="arabicPeriod" startAt="4"/>
            </a:pPr>
            <a:r>
              <a:rPr lang="en-US" sz="1200" dirty="0">
                <a:latin typeface="Verdana" panose="020B0604030504040204" pitchFamily="34" charset="0"/>
                <a:ea typeface="Verdana" panose="020B0604030504040204" pitchFamily="34" charset="0"/>
              </a:rPr>
              <a:t>Model Development on Render                                                                             </a:t>
            </a:r>
            <a:r>
              <a:rPr lang="en-US" sz="1000" dirty="0">
                <a:latin typeface="Verdana" panose="020B0604030504040204" pitchFamily="34" charset="0"/>
                <a:ea typeface="Verdana" panose="020B0604030504040204" pitchFamily="34" charset="0"/>
              </a:rPr>
              <a:t>Finally, I deployed the Docker container to Render.com. This ensures that the models were accessible via a web interface. Upon deployment, I conducted tests to ensure that the models were operational and responding as expected.</a:t>
            </a:r>
          </a:p>
        </p:txBody>
      </p:sp>
      <p:pic>
        <p:nvPicPr>
          <p:cNvPr id="8" name="Picture 7">
            <a:extLst>
              <a:ext uri="{FF2B5EF4-FFF2-40B4-BE49-F238E27FC236}">
                <a16:creationId xmlns:a16="http://schemas.microsoft.com/office/drawing/2014/main" id="{BD0F4F19-A290-3B4A-31C0-4D2EC56967E4}"/>
              </a:ext>
            </a:extLst>
          </p:cNvPr>
          <p:cNvPicPr>
            <a:picLocks noChangeAspect="1"/>
          </p:cNvPicPr>
          <p:nvPr/>
        </p:nvPicPr>
        <p:blipFill>
          <a:blip r:embed="rId3"/>
          <a:stretch>
            <a:fillRect/>
          </a:stretch>
        </p:blipFill>
        <p:spPr>
          <a:xfrm>
            <a:off x="490132" y="3365775"/>
            <a:ext cx="4339236" cy="1442250"/>
          </a:xfrm>
          <a:prstGeom prst="rect">
            <a:avLst/>
          </a:prstGeom>
        </p:spPr>
      </p:pic>
      <p:pic>
        <p:nvPicPr>
          <p:cNvPr id="10" name="Picture 9">
            <a:extLst>
              <a:ext uri="{FF2B5EF4-FFF2-40B4-BE49-F238E27FC236}">
                <a16:creationId xmlns:a16="http://schemas.microsoft.com/office/drawing/2014/main" id="{EE4422B2-2912-D597-F770-AAE199FCA13A}"/>
              </a:ext>
            </a:extLst>
          </p:cNvPr>
          <p:cNvPicPr>
            <a:picLocks noChangeAspect="1"/>
          </p:cNvPicPr>
          <p:nvPr/>
        </p:nvPicPr>
        <p:blipFill>
          <a:blip r:embed="rId4"/>
          <a:stretch>
            <a:fillRect/>
          </a:stretch>
        </p:blipFill>
        <p:spPr>
          <a:xfrm>
            <a:off x="5242324" y="3207418"/>
            <a:ext cx="2913757" cy="1601907"/>
          </a:xfrm>
          <a:prstGeom prst="rect">
            <a:avLst/>
          </a:prstGeom>
        </p:spPr>
      </p:pic>
      <p:sp>
        <p:nvSpPr>
          <p:cNvPr id="11" name="TextBox 10">
            <a:extLst>
              <a:ext uri="{FF2B5EF4-FFF2-40B4-BE49-F238E27FC236}">
                <a16:creationId xmlns:a16="http://schemas.microsoft.com/office/drawing/2014/main" id="{E69EEDAE-E152-8A11-0ABF-EEBF67A28CAD}"/>
              </a:ext>
            </a:extLst>
          </p:cNvPr>
          <p:cNvSpPr txBox="1"/>
          <p:nvPr/>
        </p:nvSpPr>
        <p:spPr>
          <a:xfrm>
            <a:off x="5286249" y="2888717"/>
            <a:ext cx="1412953" cy="276999"/>
          </a:xfrm>
          <a:prstGeom prst="rect">
            <a:avLst/>
          </a:prstGeom>
          <a:noFill/>
        </p:spPr>
        <p:txBody>
          <a:bodyPr wrap="square" rtlCol="0">
            <a:spAutoFit/>
          </a:bodyPr>
          <a:lstStyle/>
          <a:p>
            <a:r>
              <a:rPr lang="en-US" sz="1200" dirty="0" err="1">
                <a:latin typeface="Verdana" panose="020B0604030504040204" pitchFamily="34" charset="0"/>
                <a:ea typeface="Verdana" panose="020B0604030504040204" pitchFamily="34" charset="0"/>
              </a:rPr>
              <a:t>models.config</a:t>
            </a:r>
            <a:r>
              <a:rPr lang="en-US" sz="1200" dirty="0">
                <a:latin typeface="Verdana" panose="020B0604030504040204" pitchFamily="34" charset="0"/>
                <a:ea typeface="Verdana" panose="020B0604030504040204" pitchFamily="34" charset="0"/>
              </a:rPr>
              <a:t>:</a:t>
            </a:r>
            <a:endParaRPr lang="en-SG" sz="1200" dirty="0">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7D4FE887-3D9A-F0C4-6B84-1FAD38890C92}"/>
              </a:ext>
            </a:extLst>
          </p:cNvPr>
          <p:cNvSpPr txBox="1"/>
          <p:nvPr/>
        </p:nvSpPr>
        <p:spPr>
          <a:xfrm>
            <a:off x="490132" y="3103326"/>
            <a:ext cx="1412953" cy="276999"/>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Dockerfile:</a:t>
            </a:r>
            <a:endParaRPr lang="en-SG"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86843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0BD4AE2B-251B-0744-F026-3EE09D00476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14F4A4A-631B-6980-2ECB-1EDCCD641551}"/>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1 (</a:t>
            </a:r>
            <a:r>
              <a:rPr lang="en-SG" sz="3000" dirty="0" err="1">
                <a:latin typeface="Vidaloka" panose="020B0604020202020204" charset="0"/>
              </a:rPr>
              <a:t>DLModel_branch</a:t>
            </a:r>
            <a:r>
              <a:rPr lang="en-SG" sz="3000" dirty="0">
                <a:latin typeface="Vidaloka" panose="020B0604020202020204" charset="0"/>
              </a:rPr>
              <a:t>)</a:t>
            </a:r>
          </a:p>
        </p:txBody>
      </p:sp>
      <p:sp>
        <p:nvSpPr>
          <p:cNvPr id="4" name="TextBox 3">
            <a:extLst>
              <a:ext uri="{FF2B5EF4-FFF2-40B4-BE49-F238E27FC236}">
                <a16:creationId xmlns:a16="http://schemas.microsoft.com/office/drawing/2014/main" id="{74ECD977-BE6F-028E-26D6-DAB89C66A910}"/>
              </a:ext>
            </a:extLst>
          </p:cNvPr>
          <p:cNvSpPr txBox="1"/>
          <p:nvPr/>
        </p:nvSpPr>
        <p:spPr>
          <a:xfrm>
            <a:off x="930482" y="985487"/>
            <a:ext cx="7845919" cy="1384995"/>
          </a:xfrm>
          <a:prstGeom prst="rect">
            <a:avLst/>
          </a:prstGeom>
          <a:noFill/>
        </p:spPr>
        <p:txBody>
          <a:bodyPr wrap="square">
            <a:spAutoFit/>
          </a:bodyPr>
          <a:lstStyle/>
          <a:p>
            <a:r>
              <a:rPr lang="en-US" sz="1200" dirty="0">
                <a:solidFill>
                  <a:schemeClr val="tx1"/>
                </a:solidFill>
                <a:effectLst/>
                <a:latin typeface="Verdana" panose="020B0604030504040204" pitchFamily="34" charset="0"/>
                <a:ea typeface="Verdana" panose="020B0604030504040204" pitchFamily="34" charset="0"/>
              </a:rPr>
              <a:t>The model has been successfully deployed and now accessible at the following URL:</a:t>
            </a:r>
          </a:p>
          <a:p>
            <a:endParaRPr lang="en-US" sz="1200" dirty="0">
              <a:solidFill>
                <a:schemeClr val="tx1"/>
              </a:solidFill>
              <a:effectLst/>
              <a:latin typeface="Verdana" panose="020B0604030504040204" pitchFamily="34" charset="0"/>
              <a:ea typeface="Verdana" panose="020B0604030504040204" pitchFamily="34" charset="0"/>
            </a:endParaRPr>
          </a:p>
          <a:p>
            <a:r>
              <a:rPr lang="en-US" sz="1200" b="1" dirty="0">
                <a:solidFill>
                  <a:schemeClr val="tx1"/>
                </a:solidFill>
                <a:effectLst/>
                <a:latin typeface="Verdana" panose="020B0604030504040204" pitchFamily="34" charset="0"/>
                <a:ea typeface="Verdana" panose="020B0604030504040204" pitchFamily="34" charset="0"/>
              </a:rPr>
              <a:t>Model1_Large(128x128):</a:t>
            </a:r>
          </a:p>
          <a:p>
            <a:r>
              <a:rPr lang="en-US" sz="1200" dirty="0">
                <a:solidFill>
                  <a:schemeClr val="tx1"/>
                </a:solidFill>
                <a:effectLst/>
                <a:latin typeface="Verdana" panose="020B0604030504040204" pitchFamily="34" charset="0"/>
                <a:ea typeface="Verdana" panose="020B0604030504040204" pitchFamily="34" charset="0"/>
                <a:hlinkClick r:id="rId3"/>
              </a:rPr>
              <a:t>https://dlmodelapp-ca2-dl1j.onrender.com/v1/models/Model1_Large</a:t>
            </a:r>
            <a:r>
              <a:rPr lang="en-US" sz="1200" dirty="0">
                <a:solidFill>
                  <a:schemeClr val="tx1"/>
                </a:solidFill>
                <a:latin typeface="Verdana" panose="020B0604030504040204" pitchFamily="34" charset="0"/>
                <a:ea typeface="Verdana" panose="020B0604030504040204" pitchFamily="34" charset="0"/>
              </a:rPr>
              <a:t> </a:t>
            </a:r>
            <a:endParaRPr lang="en-US" sz="1200" dirty="0">
              <a:solidFill>
                <a:schemeClr val="tx1"/>
              </a:solidFill>
              <a:effectLst/>
              <a:latin typeface="Verdana" panose="020B0604030504040204" pitchFamily="34" charset="0"/>
              <a:ea typeface="Verdana" panose="020B0604030504040204" pitchFamily="34" charset="0"/>
            </a:endParaRPr>
          </a:p>
          <a:p>
            <a:br>
              <a:rPr lang="en-US" sz="1200" dirty="0">
                <a:solidFill>
                  <a:schemeClr val="tx1"/>
                </a:solidFill>
                <a:effectLst/>
                <a:latin typeface="Verdana" panose="020B0604030504040204" pitchFamily="34" charset="0"/>
                <a:ea typeface="Verdana" panose="020B0604030504040204" pitchFamily="34" charset="0"/>
              </a:rPr>
            </a:br>
            <a:r>
              <a:rPr lang="en-US" sz="1200" b="1" dirty="0">
                <a:solidFill>
                  <a:schemeClr val="tx1"/>
                </a:solidFill>
                <a:effectLst/>
                <a:latin typeface="Verdana" panose="020B0604030504040204" pitchFamily="34" charset="0"/>
                <a:ea typeface="Verdana" panose="020B0604030504040204" pitchFamily="34" charset="0"/>
              </a:rPr>
              <a:t>Model2_Small(31x31):</a:t>
            </a:r>
          </a:p>
          <a:p>
            <a:r>
              <a:rPr lang="en-US" sz="1200" dirty="0">
                <a:solidFill>
                  <a:schemeClr val="tx1"/>
                </a:solidFill>
                <a:effectLst/>
                <a:latin typeface="Verdana" panose="020B0604030504040204" pitchFamily="34" charset="0"/>
                <a:ea typeface="Verdana" panose="020B0604030504040204" pitchFamily="34" charset="0"/>
                <a:hlinkClick r:id="rId4"/>
              </a:rPr>
              <a:t>https://dlmodelapp-ca2-dl1j.onrender.com/v1/models/Model2_Small</a:t>
            </a:r>
            <a:r>
              <a:rPr lang="en-US" sz="1200" dirty="0">
                <a:solidFill>
                  <a:schemeClr val="tx1"/>
                </a:solidFill>
                <a:effectLst/>
                <a:latin typeface="Verdana" panose="020B0604030504040204" pitchFamily="34" charset="0"/>
                <a:ea typeface="Verdana" panose="020B0604030504040204" pitchFamily="34" charset="0"/>
              </a:rPr>
              <a:t> </a:t>
            </a:r>
          </a:p>
        </p:txBody>
      </p:sp>
      <p:pic>
        <p:nvPicPr>
          <p:cNvPr id="5" name="Picture 4">
            <a:extLst>
              <a:ext uri="{FF2B5EF4-FFF2-40B4-BE49-F238E27FC236}">
                <a16:creationId xmlns:a16="http://schemas.microsoft.com/office/drawing/2014/main" id="{91A2CCA6-52F6-4D81-391C-68D34F52A5EB}"/>
              </a:ext>
            </a:extLst>
          </p:cNvPr>
          <p:cNvPicPr>
            <a:picLocks noChangeAspect="1"/>
          </p:cNvPicPr>
          <p:nvPr/>
        </p:nvPicPr>
        <p:blipFill>
          <a:blip r:embed="rId5"/>
          <a:stretch>
            <a:fillRect/>
          </a:stretch>
        </p:blipFill>
        <p:spPr>
          <a:xfrm>
            <a:off x="280294" y="2571750"/>
            <a:ext cx="4116519" cy="2175335"/>
          </a:xfrm>
          <a:prstGeom prst="rect">
            <a:avLst/>
          </a:prstGeom>
        </p:spPr>
      </p:pic>
      <p:pic>
        <p:nvPicPr>
          <p:cNvPr id="8" name="Picture 7">
            <a:extLst>
              <a:ext uri="{FF2B5EF4-FFF2-40B4-BE49-F238E27FC236}">
                <a16:creationId xmlns:a16="http://schemas.microsoft.com/office/drawing/2014/main" id="{47DAAB91-4B2B-3944-5635-A2514E2D57FE}"/>
              </a:ext>
            </a:extLst>
          </p:cNvPr>
          <p:cNvPicPr>
            <a:picLocks noChangeAspect="1"/>
          </p:cNvPicPr>
          <p:nvPr/>
        </p:nvPicPr>
        <p:blipFill>
          <a:blip r:embed="rId6"/>
          <a:stretch>
            <a:fillRect/>
          </a:stretch>
        </p:blipFill>
        <p:spPr>
          <a:xfrm>
            <a:off x="4618696" y="2519773"/>
            <a:ext cx="4080630" cy="2175336"/>
          </a:xfrm>
          <a:prstGeom prst="rect">
            <a:avLst/>
          </a:prstGeom>
        </p:spPr>
      </p:pic>
    </p:spTree>
    <p:extLst>
      <p:ext uri="{BB962C8B-B14F-4D97-AF65-F5344CB8AC3E}">
        <p14:creationId xmlns:p14="http://schemas.microsoft.com/office/powerpoint/2010/main" val="372963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ED8EB36A-8836-61DA-08CB-74C05331054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416D195-4822-76B0-7E69-20F3B3F8FABD}"/>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1 (</a:t>
            </a:r>
            <a:r>
              <a:rPr lang="en-SG" sz="3000" dirty="0" err="1">
                <a:latin typeface="Vidaloka" panose="020B0604020202020204" charset="0"/>
              </a:rPr>
              <a:t>DLModel_branch</a:t>
            </a:r>
            <a:r>
              <a:rPr lang="en-SG" sz="3000" dirty="0">
                <a:latin typeface="Vidaloka" panose="020B0604020202020204" charset="0"/>
              </a:rPr>
              <a:t>)</a:t>
            </a:r>
          </a:p>
        </p:txBody>
      </p:sp>
      <p:sp>
        <p:nvSpPr>
          <p:cNvPr id="4" name="TextBox 3">
            <a:extLst>
              <a:ext uri="{FF2B5EF4-FFF2-40B4-BE49-F238E27FC236}">
                <a16:creationId xmlns:a16="http://schemas.microsoft.com/office/drawing/2014/main" id="{7E6AD748-7553-3315-8F96-25944F1BD67C}"/>
              </a:ext>
            </a:extLst>
          </p:cNvPr>
          <p:cNvSpPr txBox="1"/>
          <p:nvPr/>
        </p:nvSpPr>
        <p:spPr>
          <a:xfrm>
            <a:off x="755874" y="914813"/>
            <a:ext cx="7845919" cy="276999"/>
          </a:xfrm>
          <a:prstGeom prst="rect">
            <a:avLst/>
          </a:prstGeom>
          <a:noFill/>
        </p:spPr>
        <p:txBody>
          <a:bodyPr wrap="square">
            <a:spAutoFit/>
          </a:bodyPr>
          <a:lstStyle/>
          <a:p>
            <a:r>
              <a:rPr lang="en-US" sz="1200" dirty="0">
                <a:solidFill>
                  <a:schemeClr val="tx1"/>
                </a:solidFill>
                <a:latin typeface="Verdana" panose="020B0604030504040204" pitchFamily="34" charset="0"/>
                <a:ea typeface="Verdana" panose="020B0604030504040204" pitchFamily="34" charset="0"/>
              </a:rPr>
              <a:t>Testing was done to ensure both </a:t>
            </a:r>
            <a:r>
              <a:rPr lang="en-US" sz="1200" dirty="0">
                <a:latin typeface="Verdana" panose="020B0604030504040204" pitchFamily="34" charset="0"/>
                <a:ea typeface="Verdana" panose="020B0604030504040204" pitchFamily="34" charset="0"/>
              </a:rPr>
              <a:t>models were operational and responding as expected.</a:t>
            </a:r>
            <a:r>
              <a:rPr lang="en-US" sz="1200" dirty="0">
                <a:solidFill>
                  <a:schemeClr val="tx1"/>
                </a:solidFill>
                <a:latin typeface="Verdana" panose="020B0604030504040204" pitchFamily="34" charset="0"/>
                <a:ea typeface="Verdana" panose="020B0604030504040204" pitchFamily="34" charset="0"/>
              </a:rPr>
              <a:t> </a:t>
            </a:r>
            <a:endParaRPr lang="en-US" sz="1200" dirty="0">
              <a:solidFill>
                <a:schemeClr val="tx1"/>
              </a:solidFill>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84C603B7-510E-61FC-BA4A-FE11A709FB23}"/>
              </a:ext>
            </a:extLst>
          </p:cNvPr>
          <p:cNvPicPr>
            <a:picLocks noChangeAspect="1"/>
          </p:cNvPicPr>
          <p:nvPr/>
        </p:nvPicPr>
        <p:blipFill>
          <a:blip r:embed="rId3"/>
          <a:stretch>
            <a:fillRect/>
          </a:stretch>
        </p:blipFill>
        <p:spPr>
          <a:xfrm>
            <a:off x="151635" y="1331289"/>
            <a:ext cx="4833913" cy="1483296"/>
          </a:xfrm>
          <a:prstGeom prst="rect">
            <a:avLst/>
          </a:prstGeom>
        </p:spPr>
      </p:pic>
      <p:pic>
        <p:nvPicPr>
          <p:cNvPr id="9" name="Picture 8">
            <a:extLst>
              <a:ext uri="{FF2B5EF4-FFF2-40B4-BE49-F238E27FC236}">
                <a16:creationId xmlns:a16="http://schemas.microsoft.com/office/drawing/2014/main" id="{0240573A-81C5-7B62-9949-2F4E939335CA}"/>
              </a:ext>
            </a:extLst>
          </p:cNvPr>
          <p:cNvPicPr>
            <a:picLocks noChangeAspect="1"/>
          </p:cNvPicPr>
          <p:nvPr/>
        </p:nvPicPr>
        <p:blipFill>
          <a:blip r:embed="rId4"/>
          <a:stretch>
            <a:fillRect/>
          </a:stretch>
        </p:blipFill>
        <p:spPr>
          <a:xfrm>
            <a:off x="60289" y="2908622"/>
            <a:ext cx="4277367" cy="1362779"/>
          </a:xfrm>
          <a:prstGeom prst="rect">
            <a:avLst/>
          </a:prstGeom>
        </p:spPr>
      </p:pic>
      <p:pic>
        <p:nvPicPr>
          <p:cNvPr id="11" name="Picture 10">
            <a:extLst>
              <a:ext uri="{FF2B5EF4-FFF2-40B4-BE49-F238E27FC236}">
                <a16:creationId xmlns:a16="http://schemas.microsoft.com/office/drawing/2014/main" id="{C478B166-AE8E-981E-8062-4EA0F2F0C7B0}"/>
              </a:ext>
            </a:extLst>
          </p:cNvPr>
          <p:cNvPicPr>
            <a:picLocks noChangeAspect="1"/>
          </p:cNvPicPr>
          <p:nvPr/>
        </p:nvPicPr>
        <p:blipFill>
          <a:blip r:embed="rId5"/>
          <a:stretch>
            <a:fillRect/>
          </a:stretch>
        </p:blipFill>
        <p:spPr>
          <a:xfrm>
            <a:off x="5192323" y="1331289"/>
            <a:ext cx="3574207" cy="1483296"/>
          </a:xfrm>
          <a:prstGeom prst="rect">
            <a:avLst/>
          </a:prstGeom>
        </p:spPr>
      </p:pic>
      <p:pic>
        <p:nvPicPr>
          <p:cNvPr id="13" name="Picture 12">
            <a:extLst>
              <a:ext uri="{FF2B5EF4-FFF2-40B4-BE49-F238E27FC236}">
                <a16:creationId xmlns:a16="http://schemas.microsoft.com/office/drawing/2014/main" id="{877801C7-29C2-E41D-30E7-C61B6070765E}"/>
              </a:ext>
            </a:extLst>
          </p:cNvPr>
          <p:cNvPicPr>
            <a:picLocks noChangeAspect="1"/>
          </p:cNvPicPr>
          <p:nvPr/>
        </p:nvPicPr>
        <p:blipFill>
          <a:blip r:embed="rId6"/>
          <a:stretch>
            <a:fillRect/>
          </a:stretch>
        </p:blipFill>
        <p:spPr>
          <a:xfrm>
            <a:off x="4426487" y="3327179"/>
            <a:ext cx="4625059" cy="525664"/>
          </a:xfrm>
          <a:prstGeom prst="rect">
            <a:avLst/>
          </a:prstGeom>
        </p:spPr>
      </p:pic>
      <p:sp>
        <p:nvSpPr>
          <p:cNvPr id="14" name="TextBox 13">
            <a:extLst>
              <a:ext uri="{FF2B5EF4-FFF2-40B4-BE49-F238E27FC236}">
                <a16:creationId xmlns:a16="http://schemas.microsoft.com/office/drawing/2014/main" id="{DB4A8C52-B6CF-05BF-4879-E1593C4AD800}"/>
              </a:ext>
            </a:extLst>
          </p:cNvPr>
          <p:cNvSpPr txBox="1"/>
          <p:nvPr/>
        </p:nvSpPr>
        <p:spPr>
          <a:xfrm>
            <a:off x="4458652" y="2970740"/>
            <a:ext cx="1568417" cy="276999"/>
          </a:xfrm>
          <a:prstGeom prst="rect">
            <a:avLst/>
          </a:prstGeom>
          <a:noFill/>
        </p:spPr>
        <p:txBody>
          <a:bodyPr wrap="square">
            <a:spAutoFit/>
          </a:bodyPr>
          <a:lstStyle/>
          <a:p>
            <a:r>
              <a:rPr lang="en-US" sz="1200" dirty="0">
                <a:solidFill>
                  <a:schemeClr val="tx1"/>
                </a:solidFill>
                <a:latin typeface="Verdana" panose="020B0604030504040204" pitchFamily="34" charset="0"/>
                <a:ea typeface="Verdana" panose="020B0604030504040204" pitchFamily="34" charset="0"/>
              </a:rPr>
              <a:t>Test Results:</a:t>
            </a:r>
            <a:endParaRPr lang="en-US" sz="1200" dirty="0">
              <a:solidFill>
                <a:schemeClr val="tx1"/>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11928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7923BDF-451F-7D9B-9586-4C978CB97AF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D3AC56-33DB-58B9-6015-467A7ADD397B}"/>
              </a:ext>
            </a:extLst>
          </p:cNvPr>
          <p:cNvSpPr txBox="1"/>
          <p:nvPr/>
        </p:nvSpPr>
        <p:spPr>
          <a:xfrm>
            <a:off x="995017" y="279036"/>
            <a:ext cx="6614261" cy="400110"/>
          </a:xfrm>
          <a:prstGeom prst="rect">
            <a:avLst/>
          </a:prstGeom>
          <a:noFill/>
        </p:spPr>
        <p:txBody>
          <a:bodyPr wrap="square" rtlCol="0">
            <a:spAutoFit/>
          </a:bodyPr>
          <a:lstStyle/>
          <a:p>
            <a:r>
              <a:rPr lang="en-SG" sz="2000" dirty="0">
                <a:latin typeface="Vidaloka" panose="020B0604020202020204" charset="0"/>
              </a:rPr>
              <a:t>Branch 2 (</a:t>
            </a:r>
            <a:r>
              <a:rPr lang="en-SG" sz="2000" dirty="0" err="1">
                <a:latin typeface="Vidaloka" panose="020B0604020202020204" charset="0"/>
              </a:rPr>
              <a:t>DLWebApp_branch</a:t>
            </a:r>
            <a:r>
              <a:rPr lang="en-SG" sz="2000" dirty="0">
                <a:latin typeface="Vidaloka" panose="020B0604020202020204" charset="0"/>
              </a:rPr>
              <a:t>)</a:t>
            </a:r>
          </a:p>
        </p:txBody>
      </p:sp>
      <p:sp>
        <p:nvSpPr>
          <p:cNvPr id="2" name="TextBox 1">
            <a:extLst>
              <a:ext uri="{FF2B5EF4-FFF2-40B4-BE49-F238E27FC236}">
                <a16:creationId xmlns:a16="http://schemas.microsoft.com/office/drawing/2014/main" id="{6790E66F-52B7-8954-C5BC-0703B7FB64B5}"/>
              </a:ext>
            </a:extLst>
          </p:cNvPr>
          <p:cNvSpPr txBox="1"/>
          <p:nvPr/>
        </p:nvSpPr>
        <p:spPr>
          <a:xfrm>
            <a:off x="604241" y="671058"/>
            <a:ext cx="8188247" cy="938719"/>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rPr>
              <a:t>DLWebApp_branch</a:t>
            </a:r>
            <a:r>
              <a:rPr lang="en-US" sz="1100" dirty="0">
                <a:latin typeface="Verdana" panose="020B0604030504040204" pitchFamily="34" charset="0"/>
                <a:ea typeface="Verdana" panose="020B0604030504040204" pitchFamily="34" charset="0"/>
              </a:rPr>
              <a:t> focuses on integrating both deep learning models into the web application and enable users to upload an image before making a prediction. </a:t>
            </a:r>
          </a:p>
          <a:p>
            <a:r>
              <a:rPr lang="en-US" sz="1100" dirty="0">
                <a:latin typeface="Verdana" panose="020B0604030504040204" pitchFamily="34" charset="0"/>
                <a:ea typeface="Verdana" panose="020B0604030504040204" pitchFamily="34" charset="0"/>
              </a:rPr>
              <a:t>This branch is also tasked on the designing of user interface which includes features such as home, login, registration, predict and prediction history page. Unit testing will also be done on this branch to ensure the web application’s functionality and reliability.</a:t>
            </a:r>
            <a:endParaRPr lang="en-SG" sz="1100"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256C84B8-74D7-C21F-8A18-C04D759E7173}"/>
              </a:ext>
            </a:extLst>
          </p:cNvPr>
          <p:cNvPicPr>
            <a:picLocks noChangeAspect="1"/>
          </p:cNvPicPr>
          <p:nvPr/>
        </p:nvPicPr>
        <p:blipFill>
          <a:blip r:embed="rId3"/>
          <a:stretch>
            <a:fillRect/>
          </a:stretch>
        </p:blipFill>
        <p:spPr>
          <a:xfrm>
            <a:off x="354223" y="1982342"/>
            <a:ext cx="4023842" cy="2766850"/>
          </a:xfrm>
          <a:prstGeom prst="rect">
            <a:avLst/>
          </a:prstGeom>
        </p:spPr>
      </p:pic>
      <p:sp>
        <p:nvSpPr>
          <p:cNvPr id="8" name="TextBox 7">
            <a:extLst>
              <a:ext uri="{FF2B5EF4-FFF2-40B4-BE49-F238E27FC236}">
                <a16:creationId xmlns:a16="http://schemas.microsoft.com/office/drawing/2014/main" id="{EA2E0743-A05F-8071-F6D4-0797904B7B4C}"/>
              </a:ext>
            </a:extLst>
          </p:cNvPr>
          <p:cNvSpPr txBox="1"/>
          <p:nvPr/>
        </p:nvSpPr>
        <p:spPr>
          <a:xfrm>
            <a:off x="4559466" y="1605503"/>
            <a:ext cx="1098199"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rPr>
              <a:t>register.html</a:t>
            </a:r>
            <a:endParaRPr lang="en-SG" sz="1000"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5FCCDB64-2146-915C-822D-D97C3C89F6A6}"/>
              </a:ext>
            </a:extLst>
          </p:cNvPr>
          <p:cNvSpPr txBox="1"/>
          <p:nvPr/>
        </p:nvSpPr>
        <p:spPr>
          <a:xfrm>
            <a:off x="354223" y="1668098"/>
            <a:ext cx="1098199"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rPr>
              <a:t>login.html</a:t>
            </a:r>
            <a:endParaRPr lang="en-SG" sz="1000" dirty="0">
              <a:latin typeface="Verdana" panose="020B0604030504040204" pitchFamily="34" charset="0"/>
              <a:ea typeface="Verdana" panose="020B0604030504040204" pitchFamily="34" charset="0"/>
            </a:endParaRPr>
          </a:p>
        </p:txBody>
      </p:sp>
      <p:pic>
        <p:nvPicPr>
          <p:cNvPr id="11" name="Picture 10">
            <a:extLst>
              <a:ext uri="{FF2B5EF4-FFF2-40B4-BE49-F238E27FC236}">
                <a16:creationId xmlns:a16="http://schemas.microsoft.com/office/drawing/2014/main" id="{CE8A6E5C-F4CF-42CB-2D08-638FF2BA8291}"/>
              </a:ext>
            </a:extLst>
          </p:cNvPr>
          <p:cNvPicPr>
            <a:picLocks noChangeAspect="1"/>
          </p:cNvPicPr>
          <p:nvPr/>
        </p:nvPicPr>
        <p:blipFill>
          <a:blip r:embed="rId4"/>
          <a:stretch>
            <a:fillRect/>
          </a:stretch>
        </p:blipFill>
        <p:spPr>
          <a:xfrm>
            <a:off x="4611061" y="1982342"/>
            <a:ext cx="3976948" cy="2672796"/>
          </a:xfrm>
          <a:prstGeom prst="rect">
            <a:avLst/>
          </a:prstGeom>
        </p:spPr>
      </p:pic>
    </p:spTree>
    <p:extLst>
      <p:ext uri="{BB962C8B-B14F-4D97-AF65-F5344CB8AC3E}">
        <p14:creationId xmlns:p14="http://schemas.microsoft.com/office/powerpoint/2010/main" val="420076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63D6B6A0-21B6-91D1-5DF9-36325DBD966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2B90118-DB7E-4DEE-012D-852979546A51}"/>
              </a:ext>
            </a:extLst>
          </p:cNvPr>
          <p:cNvSpPr txBox="1"/>
          <p:nvPr/>
        </p:nvSpPr>
        <p:spPr>
          <a:xfrm>
            <a:off x="995017" y="306606"/>
            <a:ext cx="6614261" cy="400110"/>
          </a:xfrm>
          <a:prstGeom prst="rect">
            <a:avLst/>
          </a:prstGeom>
          <a:noFill/>
        </p:spPr>
        <p:txBody>
          <a:bodyPr wrap="square" rtlCol="0">
            <a:spAutoFit/>
          </a:bodyPr>
          <a:lstStyle/>
          <a:p>
            <a:r>
              <a:rPr lang="en-SG" sz="2000" dirty="0">
                <a:latin typeface="Vidaloka" panose="020B0604020202020204" charset="0"/>
              </a:rPr>
              <a:t>Branch 2 (</a:t>
            </a:r>
            <a:r>
              <a:rPr lang="en-SG" sz="2000" dirty="0" err="1">
                <a:latin typeface="Vidaloka" panose="020B0604020202020204" charset="0"/>
              </a:rPr>
              <a:t>DLWebApp_branch</a:t>
            </a:r>
            <a:r>
              <a:rPr lang="en-SG" sz="2000" dirty="0">
                <a:latin typeface="Vidaloka" panose="020B0604020202020204" charset="0"/>
              </a:rPr>
              <a:t>)</a:t>
            </a:r>
          </a:p>
        </p:txBody>
      </p:sp>
      <p:sp>
        <p:nvSpPr>
          <p:cNvPr id="9" name="TextBox 8">
            <a:extLst>
              <a:ext uri="{FF2B5EF4-FFF2-40B4-BE49-F238E27FC236}">
                <a16:creationId xmlns:a16="http://schemas.microsoft.com/office/drawing/2014/main" id="{F74E3972-2AF3-0732-2D69-E082C80582AE}"/>
              </a:ext>
            </a:extLst>
          </p:cNvPr>
          <p:cNvSpPr txBox="1"/>
          <p:nvPr/>
        </p:nvSpPr>
        <p:spPr>
          <a:xfrm>
            <a:off x="216167" y="1205803"/>
            <a:ext cx="1098199"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rPr>
              <a:t>index.html</a:t>
            </a:r>
            <a:endParaRPr lang="en-SG" sz="1000"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FEDE5F84-5B05-E976-2F6F-285CD3F92133}"/>
              </a:ext>
            </a:extLst>
          </p:cNvPr>
          <p:cNvPicPr>
            <a:picLocks noChangeAspect="1"/>
          </p:cNvPicPr>
          <p:nvPr/>
        </p:nvPicPr>
        <p:blipFill>
          <a:blip r:embed="rId3"/>
          <a:stretch>
            <a:fillRect/>
          </a:stretch>
        </p:blipFill>
        <p:spPr>
          <a:xfrm>
            <a:off x="216167" y="1479128"/>
            <a:ext cx="3763081" cy="3599470"/>
          </a:xfrm>
          <a:prstGeom prst="rect">
            <a:avLst/>
          </a:prstGeom>
        </p:spPr>
      </p:pic>
      <p:pic>
        <p:nvPicPr>
          <p:cNvPr id="12" name="Picture 11">
            <a:extLst>
              <a:ext uri="{FF2B5EF4-FFF2-40B4-BE49-F238E27FC236}">
                <a16:creationId xmlns:a16="http://schemas.microsoft.com/office/drawing/2014/main" id="{5B8EF2FE-5203-7418-FB29-CE177384CD2E}"/>
              </a:ext>
            </a:extLst>
          </p:cNvPr>
          <p:cNvPicPr>
            <a:picLocks noChangeAspect="1"/>
          </p:cNvPicPr>
          <p:nvPr/>
        </p:nvPicPr>
        <p:blipFill>
          <a:blip r:embed="rId4"/>
          <a:stretch>
            <a:fillRect/>
          </a:stretch>
        </p:blipFill>
        <p:spPr>
          <a:xfrm>
            <a:off x="4302147" y="1479128"/>
            <a:ext cx="4430427" cy="3299041"/>
          </a:xfrm>
          <a:prstGeom prst="rect">
            <a:avLst/>
          </a:prstGeom>
        </p:spPr>
      </p:pic>
      <p:sp>
        <p:nvSpPr>
          <p:cNvPr id="13" name="TextBox 12">
            <a:extLst>
              <a:ext uri="{FF2B5EF4-FFF2-40B4-BE49-F238E27FC236}">
                <a16:creationId xmlns:a16="http://schemas.microsoft.com/office/drawing/2014/main" id="{E0FC6E3F-4A7C-57A4-1132-7AEA335C33CC}"/>
              </a:ext>
            </a:extLst>
          </p:cNvPr>
          <p:cNvSpPr txBox="1"/>
          <p:nvPr/>
        </p:nvSpPr>
        <p:spPr>
          <a:xfrm>
            <a:off x="4302147" y="1205802"/>
            <a:ext cx="1098199"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rPr>
              <a:t>predict.html</a:t>
            </a:r>
            <a:endParaRPr lang="en-SG" sz="1000"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47D38A8D-F7DF-F514-4374-AA38A3E4BB32}"/>
              </a:ext>
            </a:extLst>
          </p:cNvPr>
          <p:cNvSpPr txBox="1"/>
          <p:nvPr/>
        </p:nvSpPr>
        <p:spPr>
          <a:xfrm>
            <a:off x="953176" y="733820"/>
            <a:ext cx="6407974" cy="400110"/>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rPr>
              <a:t>predict.html allows user to switch between model 1 and model 2 of their choice before making a prediction</a:t>
            </a:r>
            <a:endParaRPr lang="en-SG" sz="1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9500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09008A41-1B27-36AF-3B13-8304D819FB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9B226F3-9FA7-27F8-77E0-0A4B2FD2E06A}"/>
              </a:ext>
            </a:extLst>
          </p:cNvPr>
          <p:cNvSpPr txBox="1"/>
          <p:nvPr/>
        </p:nvSpPr>
        <p:spPr>
          <a:xfrm>
            <a:off x="995017" y="306606"/>
            <a:ext cx="6614261" cy="400110"/>
          </a:xfrm>
          <a:prstGeom prst="rect">
            <a:avLst/>
          </a:prstGeom>
          <a:noFill/>
        </p:spPr>
        <p:txBody>
          <a:bodyPr wrap="square" rtlCol="0">
            <a:spAutoFit/>
          </a:bodyPr>
          <a:lstStyle/>
          <a:p>
            <a:r>
              <a:rPr lang="en-SG" sz="2000" dirty="0">
                <a:latin typeface="Vidaloka" panose="020B0604020202020204" charset="0"/>
              </a:rPr>
              <a:t>Branch 2 (</a:t>
            </a:r>
            <a:r>
              <a:rPr lang="en-SG" sz="2000" dirty="0" err="1">
                <a:latin typeface="Vidaloka" panose="020B0604020202020204" charset="0"/>
              </a:rPr>
              <a:t>DLWebApp_branch</a:t>
            </a:r>
            <a:r>
              <a:rPr lang="en-SG" sz="2000" dirty="0">
                <a:latin typeface="Vidaloka" panose="020B0604020202020204" charset="0"/>
              </a:rPr>
              <a:t>)</a:t>
            </a:r>
          </a:p>
        </p:txBody>
      </p:sp>
      <p:sp>
        <p:nvSpPr>
          <p:cNvPr id="9" name="TextBox 8">
            <a:extLst>
              <a:ext uri="{FF2B5EF4-FFF2-40B4-BE49-F238E27FC236}">
                <a16:creationId xmlns:a16="http://schemas.microsoft.com/office/drawing/2014/main" id="{D64857B8-A7E8-CD89-EF32-A903D0FDF31D}"/>
              </a:ext>
            </a:extLst>
          </p:cNvPr>
          <p:cNvSpPr txBox="1"/>
          <p:nvPr/>
        </p:nvSpPr>
        <p:spPr>
          <a:xfrm>
            <a:off x="873249" y="829222"/>
            <a:ext cx="7485011"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For example, a user uploads a picture of a radish and press ‘Predict’ and it will return the prediction result and the confidence of the model’s prediction</a:t>
            </a:r>
            <a:endParaRPr lang="en-SG" sz="12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BD3FE8D9-1260-D59F-2CD1-1B6B87332C88}"/>
              </a:ext>
            </a:extLst>
          </p:cNvPr>
          <p:cNvPicPr>
            <a:picLocks noChangeAspect="1"/>
          </p:cNvPicPr>
          <p:nvPr/>
        </p:nvPicPr>
        <p:blipFill>
          <a:blip r:embed="rId3"/>
          <a:stretch>
            <a:fillRect/>
          </a:stretch>
        </p:blipFill>
        <p:spPr>
          <a:xfrm>
            <a:off x="174813" y="1613247"/>
            <a:ext cx="4086812" cy="2869952"/>
          </a:xfrm>
          <a:prstGeom prst="rect">
            <a:avLst/>
          </a:prstGeom>
        </p:spPr>
      </p:pic>
      <p:cxnSp>
        <p:nvCxnSpPr>
          <p:cNvPr id="8" name="Straight Arrow Connector 7">
            <a:extLst>
              <a:ext uri="{FF2B5EF4-FFF2-40B4-BE49-F238E27FC236}">
                <a16:creationId xmlns:a16="http://schemas.microsoft.com/office/drawing/2014/main" id="{7BABA48B-124E-22EF-D890-112FE7DC2C96}"/>
              </a:ext>
            </a:extLst>
          </p:cNvPr>
          <p:cNvCxnSpPr>
            <a:cxnSpLocks/>
          </p:cNvCxnSpPr>
          <p:nvPr/>
        </p:nvCxnSpPr>
        <p:spPr>
          <a:xfrm>
            <a:off x="4312966" y="2725515"/>
            <a:ext cx="6055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E366CA3-9768-8802-FC8E-E2DA9FE801A4}"/>
              </a:ext>
            </a:extLst>
          </p:cNvPr>
          <p:cNvPicPr>
            <a:picLocks noChangeAspect="1"/>
          </p:cNvPicPr>
          <p:nvPr/>
        </p:nvPicPr>
        <p:blipFill>
          <a:blip r:embed="rId4"/>
          <a:stretch>
            <a:fillRect/>
          </a:stretch>
        </p:blipFill>
        <p:spPr>
          <a:xfrm>
            <a:off x="5016662" y="1516753"/>
            <a:ext cx="3952525" cy="2617391"/>
          </a:xfrm>
          <a:prstGeom prst="rect">
            <a:avLst/>
          </a:prstGeom>
        </p:spPr>
      </p:pic>
    </p:spTree>
    <p:extLst>
      <p:ext uri="{BB962C8B-B14F-4D97-AF65-F5344CB8AC3E}">
        <p14:creationId xmlns:p14="http://schemas.microsoft.com/office/powerpoint/2010/main" val="2078232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9DF65637-55CC-7D0C-819C-A73D27B9809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C33DB3-33C6-AFD1-0EBD-7DC3A7B29A8F}"/>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2 (</a:t>
            </a:r>
            <a:r>
              <a:rPr lang="en-SG" sz="3000" dirty="0" err="1">
                <a:latin typeface="Vidaloka" panose="020B0604020202020204" charset="0"/>
              </a:rPr>
              <a:t>DLWebApp_branch</a:t>
            </a:r>
            <a:r>
              <a:rPr lang="en-SG" sz="3000" dirty="0">
                <a:latin typeface="Vidaloka" panose="020B0604020202020204" charset="0"/>
              </a:rPr>
              <a:t>)</a:t>
            </a:r>
          </a:p>
        </p:txBody>
      </p:sp>
      <p:sp>
        <p:nvSpPr>
          <p:cNvPr id="2" name="TextBox 1">
            <a:extLst>
              <a:ext uri="{FF2B5EF4-FFF2-40B4-BE49-F238E27FC236}">
                <a16:creationId xmlns:a16="http://schemas.microsoft.com/office/drawing/2014/main" id="{F2D80A51-7379-DB75-3F77-E4738A40A208}"/>
              </a:ext>
            </a:extLst>
          </p:cNvPr>
          <p:cNvSpPr txBox="1"/>
          <p:nvPr/>
        </p:nvSpPr>
        <p:spPr>
          <a:xfrm>
            <a:off x="546030" y="1737344"/>
            <a:ext cx="2047059" cy="276999"/>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predictionHistory.html</a:t>
            </a:r>
            <a:endParaRPr lang="en-SG" sz="12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F140BC70-F63F-4233-BBC0-57460D4A0ED9}"/>
              </a:ext>
            </a:extLst>
          </p:cNvPr>
          <p:cNvSpPr txBox="1"/>
          <p:nvPr/>
        </p:nvSpPr>
        <p:spPr>
          <a:xfrm>
            <a:off x="856384" y="819825"/>
            <a:ext cx="7431231" cy="830997"/>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The prediction history page will record each predictions made by the user. Additionally, will then save the prediction. The prediction history page also offers capabilities for users to filter and search for results based on the model used and specific classes user wants to display through the use of the search and filter button. Users can also delete specific records.</a:t>
            </a:r>
            <a:endParaRPr lang="en-SG" sz="1200"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9B5B2EB5-71B0-CFD2-66C5-04EFF10717F1}"/>
              </a:ext>
            </a:extLst>
          </p:cNvPr>
          <p:cNvPicPr>
            <a:picLocks noChangeAspect="1"/>
          </p:cNvPicPr>
          <p:nvPr/>
        </p:nvPicPr>
        <p:blipFill>
          <a:blip r:embed="rId3"/>
          <a:stretch>
            <a:fillRect/>
          </a:stretch>
        </p:blipFill>
        <p:spPr>
          <a:xfrm>
            <a:off x="227827" y="2043191"/>
            <a:ext cx="4577145" cy="2766134"/>
          </a:xfrm>
          <a:prstGeom prst="rect">
            <a:avLst/>
          </a:prstGeom>
        </p:spPr>
      </p:pic>
      <p:pic>
        <p:nvPicPr>
          <p:cNvPr id="14" name="Picture 13">
            <a:extLst>
              <a:ext uri="{FF2B5EF4-FFF2-40B4-BE49-F238E27FC236}">
                <a16:creationId xmlns:a16="http://schemas.microsoft.com/office/drawing/2014/main" id="{9B7408BD-B9BE-EDDA-0ABF-E7A7CF84429F}"/>
              </a:ext>
            </a:extLst>
          </p:cNvPr>
          <p:cNvPicPr>
            <a:picLocks noChangeAspect="1"/>
          </p:cNvPicPr>
          <p:nvPr/>
        </p:nvPicPr>
        <p:blipFill>
          <a:blip r:embed="rId4"/>
          <a:stretch>
            <a:fillRect/>
          </a:stretch>
        </p:blipFill>
        <p:spPr>
          <a:xfrm>
            <a:off x="5088067" y="1683961"/>
            <a:ext cx="3639220" cy="1475359"/>
          </a:xfrm>
          <a:prstGeom prst="rect">
            <a:avLst/>
          </a:prstGeom>
        </p:spPr>
      </p:pic>
      <p:pic>
        <p:nvPicPr>
          <p:cNvPr id="16" name="Picture 15">
            <a:extLst>
              <a:ext uri="{FF2B5EF4-FFF2-40B4-BE49-F238E27FC236}">
                <a16:creationId xmlns:a16="http://schemas.microsoft.com/office/drawing/2014/main" id="{F2A2D7BC-C41F-DDC1-AF06-29DFE862E7F0}"/>
              </a:ext>
            </a:extLst>
          </p:cNvPr>
          <p:cNvPicPr>
            <a:picLocks noChangeAspect="1"/>
          </p:cNvPicPr>
          <p:nvPr/>
        </p:nvPicPr>
        <p:blipFill>
          <a:blip r:embed="rId5"/>
          <a:stretch>
            <a:fillRect/>
          </a:stretch>
        </p:blipFill>
        <p:spPr>
          <a:xfrm>
            <a:off x="5123395" y="3192460"/>
            <a:ext cx="3412335" cy="1667285"/>
          </a:xfrm>
          <a:prstGeom prst="rect">
            <a:avLst/>
          </a:prstGeom>
        </p:spPr>
      </p:pic>
    </p:spTree>
    <p:extLst>
      <p:ext uri="{BB962C8B-B14F-4D97-AF65-F5344CB8AC3E}">
        <p14:creationId xmlns:p14="http://schemas.microsoft.com/office/powerpoint/2010/main" val="2888449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A10F3E70-1394-A7BA-6241-84AADFA804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4967A0-FA66-0F81-85F1-B04870BC4851}"/>
              </a:ext>
            </a:extLst>
          </p:cNvPr>
          <p:cNvSpPr txBox="1"/>
          <p:nvPr/>
        </p:nvSpPr>
        <p:spPr>
          <a:xfrm>
            <a:off x="964946" y="359590"/>
            <a:ext cx="6653522" cy="400110"/>
          </a:xfrm>
          <a:prstGeom prst="rect">
            <a:avLst/>
          </a:prstGeom>
          <a:noFill/>
        </p:spPr>
        <p:txBody>
          <a:bodyPr wrap="square" rtlCol="0">
            <a:spAutoFit/>
          </a:bodyPr>
          <a:lstStyle/>
          <a:p>
            <a:r>
              <a:rPr lang="en-SG" sz="2000" dirty="0">
                <a:latin typeface="Vidaloka" panose="020B0604020202020204" charset="0"/>
              </a:rPr>
              <a:t>Branch 2 (</a:t>
            </a:r>
            <a:r>
              <a:rPr lang="en-SG" sz="2000" dirty="0" err="1">
                <a:latin typeface="Vidaloka" panose="020B0604020202020204" charset="0"/>
              </a:rPr>
              <a:t>DLWebApp_branch</a:t>
            </a:r>
            <a:r>
              <a:rPr lang="en-SG" sz="2000" dirty="0">
                <a:latin typeface="Vidaloka" panose="020B0604020202020204" charset="0"/>
              </a:rPr>
              <a:t>)</a:t>
            </a:r>
          </a:p>
        </p:txBody>
      </p:sp>
      <p:sp>
        <p:nvSpPr>
          <p:cNvPr id="2" name="TextBox 1">
            <a:extLst>
              <a:ext uri="{FF2B5EF4-FFF2-40B4-BE49-F238E27FC236}">
                <a16:creationId xmlns:a16="http://schemas.microsoft.com/office/drawing/2014/main" id="{2ACEBD03-F84D-C3E8-969F-467AFC55DAEF}"/>
              </a:ext>
            </a:extLst>
          </p:cNvPr>
          <p:cNvSpPr txBox="1"/>
          <p:nvPr/>
        </p:nvSpPr>
        <p:spPr>
          <a:xfrm>
            <a:off x="1043363" y="709058"/>
            <a:ext cx="1445117" cy="276999"/>
          </a:xfrm>
          <a:prstGeom prst="rect">
            <a:avLst/>
          </a:prstGeom>
          <a:noFill/>
        </p:spPr>
        <p:txBody>
          <a:bodyPr wrap="square" rtlCol="0">
            <a:spAutoFit/>
          </a:bodyPr>
          <a:lstStyle/>
          <a:p>
            <a:r>
              <a:rPr lang="en-US" sz="1200" u="sng" dirty="0">
                <a:latin typeface="Verdana" panose="020B0604030504040204" pitchFamily="34" charset="0"/>
                <a:ea typeface="Verdana" panose="020B0604030504040204" pitchFamily="34" charset="0"/>
              </a:rPr>
              <a:t>Unit Testing</a:t>
            </a:r>
            <a:endParaRPr lang="en-SG" sz="1200" u="sng"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2F10E441-9CBD-24F7-3448-0783249C2F2E}"/>
              </a:ext>
            </a:extLst>
          </p:cNvPr>
          <p:cNvPicPr>
            <a:picLocks noChangeAspect="1"/>
          </p:cNvPicPr>
          <p:nvPr/>
        </p:nvPicPr>
        <p:blipFill>
          <a:blip r:embed="rId3"/>
          <a:stretch>
            <a:fillRect/>
          </a:stretch>
        </p:blipFill>
        <p:spPr>
          <a:xfrm>
            <a:off x="964946" y="1591447"/>
            <a:ext cx="3473196" cy="3295992"/>
          </a:xfrm>
          <a:prstGeom prst="rect">
            <a:avLst/>
          </a:prstGeom>
        </p:spPr>
      </p:pic>
      <p:sp>
        <p:nvSpPr>
          <p:cNvPr id="5" name="TextBox 4">
            <a:extLst>
              <a:ext uri="{FF2B5EF4-FFF2-40B4-BE49-F238E27FC236}">
                <a16:creationId xmlns:a16="http://schemas.microsoft.com/office/drawing/2014/main" id="{34250AB2-ECB3-B641-279D-C8A4FED757C6}"/>
              </a:ext>
            </a:extLst>
          </p:cNvPr>
          <p:cNvSpPr txBox="1"/>
          <p:nvPr/>
        </p:nvSpPr>
        <p:spPr>
          <a:xfrm>
            <a:off x="859262" y="1023676"/>
            <a:ext cx="4176832" cy="553998"/>
          </a:xfrm>
          <a:prstGeom prst="rect">
            <a:avLst/>
          </a:prstGeom>
          <a:noFill/>
        </p:spPr>
        <p:txBody>
          <a:bodyPr wrap="square" rtlCol="0">
            <a:spAutoFit/>
          </a:bodyPr>
          <a:lstStyle/>
          <a:p>
            <a:r>
              <a:rPr lang="en-US" sz="1000" b="1" dirty="0">
                <a:latin typeface="Verdana" panose="020B0604030504040204" pitchFamily="34" charset="0"/>
                <a:ea typeface="Verdana" panose="020B0604030504040204" pitchFamily="34" charset="0"/>
                <a:cs typeface="Vani" panose="020B0502040204020203" pitchFamily="18" charset="0"/>
              </a:rPr>
              <a:t>Validity testing </a:t>
            </a:r>
            <a:r>
              <a:rPr lang="en-US" sz="1000" dirty="0">
                <a:latin typeface="Verdana" panose="020B0604030504040204" pitchFamily="34" charset="0"/>
                <a:ea typeface="Verdana" panose="020B0604030504040204" pitchFamily="34" charset="0"/>
                <a:cs typeface="Vani" panose="020B0502040204020203" pitchFamily="18" charset="0"/>
              </a:rPr>
              <a:t>was done to make sure the registering and logging in of user is functioning correctly. This provides a seamless experience for users</a:t>
            </a:r>
            <a:endParaRPr lang="en-SG" sz="1000" dirty="0">
              <a:latin typeface="Verdana" panose="020B0604030504040204" pitchFamily="34" charset="0"/>
              <a:ea typeface="Verdana" panose="020B0604030504040204" pitchFamily="34" charset="0"/>
              <a:cs typeface="Vani" panose="020B0502040204020203" pitchFamily="18" charset="0"/>
            </a:endParaRPr>
          </a:p>
        </p:txBody>
      </p:sp>
      <p:pic>
        <p:nvPicPr>
          <p:cNvPr id="8" name="Picture 7">
            <a:extLst>
              <a:ext uri="{FF2B5EF4-FFF2-40B4-BE49-F238E27FC236}">
                <a16:creationId xmlns:a16="http://schemas.microsoft.com/office/drawing/2014/main" id="{CAAB3FF6-05D9-3D63-87F3-A2665B0804A9}"/>
              </a:ext>
            </a:extLst>
          </p:cNvPr>
          <p:cNvPicPr>
            <a:picLocks noChangeAspect="1"/>
          </p:cNvPicPr>
          <p:nvPr/>
        </p:nvPicPr>
        <p:blipFill>
          <a:blip r:embed="rId4"/>
          <a:stretch>
            <a:fillRect/>
          </a:stretch>
        </p:blipFill>
        <p:spPr>
          <a:xfrm>
            <a:off x="4741879" y="1591447"/>
            <a:ext cx="3129591" cy="3035770"/>
          </a:xfrm>
          <a:prstGeom prst="rect">
            <a:avLst/>
          </a:prstGeom>
        </p:spPr>
      </p:pic>
    </p:spTree>
    <p:extLst>
      <p:ext uri="{BB962C8B-B14F-4D97-AF65-F5344CB8AC3E}">
        <p14:creationId xmlns:p14="http://schemas.microsoft.com/office/powerpoint/2010/main" val="4245426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32DAF4FD-EEC8-33C8-984B-0B9B325A738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DC0502-FE85-79CE-C79E-E9B62A30EA8F}"/>
              </a:ext>
            </a:extLst>
          </p:cNvPr>
          <p:cNvSpPr txBox="1"/>
          <p:nvPr/>
        </p:nvSpPr>
        <p:spPr>
          <a:xfrm>
            <a:off x="964946" y="359590"/>
            <a:ext cx="6653522" cy="400110"/>
          </a:xfrm>
          <a:prstGeom prst="rect">
            <a:avLst/>
          </a:prstGeom>
          <a:noFill/>
        </p:spPr>
        <p:txBody>
          <a:bodyPr wrap="square" rtlCol="0">
            <a:spAutoFit/>
          </a:bodyPr>
          <a:lstStyle/>
          <a:p>
            <a:r>
              <a:rPr lang="en-SG" sz="2000" dirty="0">
                <a:latin typeface="Vidaloka" panose="020B0604020202020204" charset="0"/>
              </a:rPr>
              <a:t>Branch 2 (</a:t>
            </a:r>
            <a:r>
              <a:rPr lang="en-SG" sz="2000" dirty="0" err="1">
                <a:latin typeface="Vidaloka" panose="020B0604020202020204" charset="0"/>
              </a:rPr>
              <a:t>DLWebApp_branch</a:t>
            </a:r>
            <a:r>
              <a:rPr lang="en-SG" sz="2000" dirty="0">
                <a:latin typeface="Vidaloka" panose="020B0604020202020204" charset="0"/>
              </a:rPr>
              <a:t>)</a:t>
            </a:r>
          </a:p>
        </p:txBody>
      </p:sp>
      <p:sp>
        <p:nvSpPr>
          <p:cNvPr id="2" name="TextBox 1">
            <a:extLst>
              <a:ext uri="{FF2B5EF4-FFF2-40B4-BE49-F238E27FC236}">
                <a16:creationId xmlns:a16="http://schemas.microsoft.com/office/drawing/2014/main" id="{67965896-A18F-2EBB-2E8B-C1210E76DB64}"/>
              </a:ext>
            </a:extLst>
          </p:cNvPr>
          <p:cNvSpPr txBox="1"/>
          <p:nvPr/>
        </p:nvSpPr>
        <p:spPr>
          <a:xfrm>
            <a:off x="657384" y="759700"/>
            <a:ext cx="1445117" cy="276999"/>
          </a:xfrm>
          <a:prstGeom prst="rect">
            <a:avLst/>
          </a:prstGeom>
          <a:noFill/>
        </p:spPr>
        <p:txBody>
          <a:bodyPr wrap="square" rtlCol="0">
            <a:spAutoFit/>
          </a:bodyPr>
          <a:lstStyle/>
          <a:p>
            <a:r>
              <a:rPr lang="en-US" sz="1200" u="sng" dirty="0">
                <a:latin typeface="Verdana" panose="020B0604030504040204" pitchFamily="34" charset="0"/>
                <a:ea typeface="Verdana" panose="020B0604030504040204" pitchFamily="34" charset="0"/>
              </a:rPr>
              <a:t>Unit Testing</a:t>
            </a:r>
            <a:endParaRPr lang="en-SG" sz="1200" u="sng"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D241D0C7-54A4-6EB2-1E95-4D6C4DB81AA7}"/>
              </a:ext>
            </a:extLst>
          </p:cNvPr>
          <p:cNvPicPr>
            <a:picLocks noChangeAspect="1"/>
          </p:cNvPicPr>
          <p:nvPr/>
        </p:nvPicPr>
        <p:blipFill>
          <a:blip r:embed="rId3"/>
          <a:stretch>
            <a:fillRect/>
          </a:stretch>
        </p:blipFill>
        <p:spPr>
          <a:xfrm>
            <a:off x="145914" y="2452471"/>
            <a:ext cx="3077392" cy="1323439"/>
          </a:xfrm>
          <a:prstGeom prst="rect">
            <a:avLst/>
          </a:prstGeom>
        </p:spPr>
      </p:pic>
      <p:sp>
        <p:nvSpPr>
          <p:cNvPr id="10" name="TextBox 9">
            <a:extLst>
              <a:ext uri="{FF2B5EF4-FFF2-40B4-BE49-F238E27FC236}">
                <a16:creationId xmlns:a16="http://schemas.microsoft.com/office/drawing/2014/main" id="{EC052A68-1CFE-0BCE-47AC-062BCA351C53}"/>
              </a:ext>
            </a:extLst>
          </p:cNvPr>
          <p:cNvSpPr txBox="1"/>
          <p:nvPr/>
        </p:nvSpPr>
        <p:spPr>
          <a:xfrm>
            <a:off x="209023" y="1082866"/>
            <a:ext cx="2938535" cy="1323439"/>
          </a:xfrm>
          <a:prstGeom prst="rect">
            <a:avLst/>
          </a:prstGeom>
          <a:noFill/>
        </p:spPr>
        <p:txBody>
          <a:bodyPr wrap="square">
            <a:spAutoFit/>
          </a:bodyPr>
          <a:lstStyle/>
          <a:p>
            <a:r>
              <a:rPr lang="en-US" sz="1000" b="1" dirty="0">
                <a:solidFill>
                  <a:schemeClr val="tx1"/>
                </a:solidFill>
                <a:effectLst/>
                <a:latin typeface="Verdana" panose="020B0604030504040204" pitchFamily="34" charset="0"/>
                <a:ea typeface="Verdana" panose="020B0604030504040204" pitchFamily="34" charset="0"/>
              </a:rPr>
              <a:t>Expected failure </a:t>
            </a:r>
            <a:r>
              <a:rPr lang="en-US" sz="1000" b="0" dirty="0">
                <a:solidFill>
                  <a:schemeClr val="tx1"/>
                </a:solidFill>
                <a:effectLst/>
                <a:latin typeface="Verdana" panose="020B0604030504040204" pitchFamily="34" charset="0"/>
                <a:ea typeface="Verdana" panose="020B0604030504040204" pitchFamily="34" charset="0"/>
              </a:rPr>
              <a:t>testing was done on Registration API to ensure the application handles duplicate username registration correctly.</a:t>
            </a:r>
            <a:endParaRPr lang="en-US" sz="1000" dirty="0">
              <a:solidFill>
                <a:schemeClr val="tx1"/>
              </a:solidFill>
              <a:latin typeface="Verdana" panose="020B0604030504040204" pitchFamily="34" charset="0"/>
              <a:ea typeface="Verdana" panose="020B0604030504040204" pitchFamily="34" charset="0"/>
            </a:endParaRPr>
          </a:p>
          <a:p>
            <a:r>
              <a:rPr lang="en-US" sz="1000" b="0" dirty="0">
                <a:solidFill>
                  <a:schemeClr val="tx1"/>
                </a:solidFill>
                <a:effectLst/>
                <a:latin typeface="Verdana" panose="020B0604030504040204" pitchFamily="34" charset="0"/>
                <a:ea typeface="Verdana" panose="020B0604030504040204" pitchFamily="34" charset="0"/>
              </a:rPr>
              <a:t>- Passes when unique username is inserted into the database</a:t>
            </a:r>
          </a:p>
          <a:p>
            <a:r>
              <a:rPr lang="en-US" sz="1000" b="0" dirty="0">
                <a:solidFill>
                  <a:schemeClr val="tx1"/>
                </a:solidFill>
                <a:effectLst/>
                <a:latin typeface="Verdana" panose="020B0604030504040204" pitchFamily="34" charset="0"/>
                <a:ea typeface="Verdana" panose="020B0604030504040204" pitchFamily="34" charset="0"/>
              </a:rPr>
              <a:t>- Expected failure when username is not unique</a:t>
            </a:r>
          </a:p>
        </p:txBody>
      </p:sp>
      <p:pic>
        <p:nvPicPr>
          <p:cNvPr id="14" name="Picture 13">
            <a:extLst>
              <a:ext uri="{FF2B5EF4-FFF2-40B4-BE49-F238E27FC236}">
                <a16:creationId xmlns:a16="http://schemas.microsoft.com/office/drawing/2014/main" id="{0593590A-5958-3AB1-8996-47722E2ECB02}"/>
              </a:ext>
            </a:extLst>
          </p:cNvPr>
          <p:cNvPicPr>
            <a:picLocks noChangeAspect="1"/>
          </p:cNvPicPr>
          <p:nvPr/>
        </p:nvPicPr>
        <p:blipFill>
          <a:blip r:embed="rId4"/>
          <a:stretch>
            <a:fillRect/>
          </a:stretch>
        </p:blipFill>
        <p:spPr>
          <a:xfrm>
            <a:off x="3618737" y="1794997"/>
            <a:ext cx="2528189" cy="2396944"/>
          </a:xfrm>
          <a:prstGeom prst="rect">
            <a:avLst/>
          </a:prstGeom>
        </p:spPr>
      </p:pic>
      <p:sp>
        <p:nvSpPr>
          <p:cNvPr id="15" name="TextBox 14">
            <a:extLst>
              <a:ext uri="{FF2B5EF4-FFF2-40B4-BE49-F238E27FC236}">
                <a16:creationId xmlns:a16="http://schemas.microsoft.com/office/drawing/2014/main" id="{0E44C1C8-221F-3177-8071-C1797C550CBD}"/>
              </a:ext>
            </a:extLst>
          </p:cNvPr>
          <p:cNvSpPr txBox="1"/>
          <p:nvPr/>
        </p:nvSpPr>
        <p:spPr>
          <a:xfrm>
            <a:off x="3996578" y="1052087"/>
            <a:ext cx="4064062" cy="553998"/>
          </a:xfrm>
          <a:prstGeom prst="rect">
            <a:avLst/>
          </a:prstGeom>
          <a:noFill/>
        </p:spPr>
        <p:txBody>
          <a:bodyPr wrap="square">
            <a:spAutoFit/>
          </a:bodyPr>
          <a:lstStyle/>
          <a:p>
            <a:r>
              <a:rPr lang="en-US" sz="1000" b="1" dirty="0">
                <a:solidFill>
                  <a:schemeClr val="tx1"/>
                </a:solidFill>
                <a:effectLst/>
                <a:latin typeface="Verdana" panose="020B0604030504040204" pitchFamily="34" charset="0"/>
                <a:ea typeface="Verdana" panose="020B0604030504040204" pitchFamily="34" charset="0"/>
              </a:rPr>
              <a:t>Range testing </a:t>
            </a:r>
            <a:r>
              <a:rPr lang="en-US" sz="1000" dirty="0">
                <a:solidFill>
                  <a:schemeClr val="tx1"/>
                </a:solidFill>
                <a:effectLst/>
                <a:latin typeface="Verdana" panose="020B0604030504040204" pitchFamily="34" charset="0"/>
                <a:ea typeface="Verdana" panose="020B0604030504040204" pitchFamily="34" charset="0"/>
              </a:rPr>
              <a:t>was done to ensure that the web application can handle empty image or any invalid file given by user.</a:t>
            </a:r>
            <a:endParaRPr lang="en-US" sz="1000" b="0" dirty="0">
              <a:solidFill>
                <a:schemeClr val="tx1"/>
              </a:solidFill>
              <a:effectLst/>
              <a:latin typeface="Verdana" panose="020B0604030504040204" pitchFamily="34" charset="0"/>
              <a:ea typeface="Verdana" panose="020B0604030504040204" pitchFamily="34" charset="0"/>
            </a:endParaRPr>
          </a:p>
        </p:txBody>
      </p:sp>
      <p:pic>
        <p:nvPicPr>
          <p:cNvPr id="17" name="Picture 16">
            <a:extLst>
              <a:ext uri="{FF2B5EF4-FFF2-40B4-BE49-F238E27FC236}">
                <a16:creationId xmlns:a16="http://schemas.microsoft.com/office/drawing/2014/main" id="{C19BF1C2-DBE0-5B6A-1208-2B44D62139FF}"/>
              </a:ext>
            </a:extLst>
          </p:cNvPr>
          <p:cNvPicPr>
            <a:picLocks noChangeAspect="1"/>
          </p:cNvPicPr>
          <p:nvPr/>
        </p:nvPicPr>
        <p:blipFill>
          <a:blip r:embed="rId5"/>
          <a:stretch>
            <a:fillRect/>
          </a:stretch>
        </p:blipFill>
        <p:spPr>
          <a:xfrm>
            <a:off x="6319570" y="1794997"/>
            <a:ext cx="2597796" cy="2638386"/>
          </a:xfrm>
          <a:prstGeom prst="rect">
            <a:avLst/>
          </a:prstGeom>
        </p:spPr>
      </p:pic>
    </p:spTree>
    <p:extLst>
      <p:ext uri="{BB962C8B-B14F-4D97-AF65-F5344CB8AC3E}">
        <p14:creationId xmlns:p14="http://schemas.microsoft.com/office/powerpoint/2010/main" val="88826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1212396" y="526596"/>
            <a:ext cx="3020786" cy="553998"/>
          </a:xfrm>
          <a:prstGeom prst="rect">
            <a:avLst/>
          </a:prstGeom>
          <a:noFill/>
        </p:spPr>
        <p:txBody>
          <a:bodyPr wrap="square" rtlCol="0">
            <a:spAutoFit/>
          </a:bodyPr>
          <a:lstStyle/>
          <a:p>
            <a:r>
              <a:rPr lang="en-SG" sz="3000" dirty="0">
                <a:latin typeface="Vidaloka" panose="020B0604020202020204" charset="0"/>
              </a:rPr>
              <a:t>Table Of Content</a:t>
            </a:r>
          </a:p>
        </p:txBody>
      </p:sp>
      <p:sp>
        <p:nvSpPr>
          <p:cNvPr id="7" name="TextBox 6">
            <a:extLst>
              <a:ext uri="{FF2B5EF4-FFF2-40B4-BE49-F238E27FC236}">
                <a16:creationId xmlns:a16="http://schemas.microsoft.com/office/drawing/2014/main" id="{833B2F10-32B0-8696-F310-DF5E6C172029}"/>
              </a:ext>
            </a:extLst>
          </p:cNvPr>
          <p:cNvSpPr txBox="1"/>
          <p:nvPr/>
        </p:nvSpPr>
        <p:spPr>
          <a:xfrm>
            <a:off x="1212396" y="1306128"/>
            <a:ext cx="4423807" cy="2062103"/>
          </a:xfrm>
          <a:prstGeom prst="rect">
            <a:avLst/>
          </a:prstGeom>
          <a:noFill/>
        </p:spPr>
        <p:txBody>
          <a:bodyPr wrap="square" rtlCol="0">
            <a:spAutoFit/>
          </a:bodyPr>
          <a:lstStyle/>
          <a:p>
            <a:pPr marL="342900" indent="-342900">
              <a:buAutoNum type="arabicPeriod"/>
            </a:pPr>
            <a:r>
              <a:rPr lang="en-SG" sz="1600" dirty="0">
                <a:latin typeface="Montserrat" panose="00000500000000000000" pitchFamily="2" charset="0"/>
              </a:rPr>
              <a:t>DevOps (Scrum Board and Branches)</a:t>
            </a:r>
          </a:p>
          <a:p>
            <a:pPr marL="342900" indent="-342900">
              <a:buAutoNum type="arabicPeriod"/>
            </a:pPr>
            <a:r>
              <a:rPr lang="en-SG" sz="1600" dirty="0">
                <a:latin typeface="Montserrat" panose="00000500000000000000" pitchFamily="2" charset="0"/>
              </a:rPr>
              <a:t>Wireframes</a:t>
            </a:r>
          </a:p>
          <a:p>
            <a:pPr marL="342900" indent="-342900">
              <a:buAutoNum type="arabicPeriod"/>
            </a:pPr>
            <a:r>
              <a:rPr lang="en-SG" sz="1600" dirty="0">
                <a:latin typeface="Montserrat" panose="00000500000000000000" pitchFamily="2" charset="0"/>
              </a:rPr>
              <a:t>Deep Learning Model Development</a:t>
            </a:r>
          </a:p>
          <a:p>
            <a:pPr marL="342900" indent="-342900">
              <a:buAutoNum type="arabicPeriod"/>
            </a:pPr>
            <a:r>
              <a:rPr lang="en-SG" sz="1600" dirty="0">
                <a:latin typeface="Montserrat" panose="00000500000000000000" pitchFamily="2" charset="0"/>
              </a:rPr>
              <a:t>Web Application Development</a:t>
            </a:r>
          </a:p>
          <a:p>
            <a:pPr marL="342900" indent="-342900">
              <a:buAutoNum type="arabicPeriod"/>
            </a:pPr>
            <a:r>
              <a:rPr lang="en-SG" sz="1600" dirty="0">
                <a:latin typeface="Montserrat" panose="00000500000000000000" pitchFamily="2" charset="0"/>
              </a:rPr>
              <a:t>Automatic Testing</a:t>
            </a:r>
          </a:p>
          <a:p>
            <a:pPr marL="342900" indent="-342900">
              <a:buAutoNum type="arabicPeriod"/>
            </a:pPr>
            <a:r>
              <a:rPr lang="en-SG" sz="1600" dirty="0" err="1">
                <a:latin typeface="Montserrat" panose="00000500000000000000" pitchFamily="2" charset="0"/>
              </a:rPr>
              <a:t>MLOps</a:t>
            </a:r>
            <a:r>
              <a:rPr lang="en-SG" sz="1600" dirty="0">
                <a:latin typeface="Montserrat" panose="00000500000000000000" pitchFamily="2" charset="0"/>
              </a:rPr>
              <a:t> CI/CD</a:t>
            </a:r>
          </a:p>
          <a:p>
            <a:pPr marL="342900" indent="-342900">
              <a:buFont typeface="Arial"/>
              <a:buAutoNum type="arabicPeriod"/>
            </a:pPr>
            <a:r>
              <a:rPr lang="en-SG" sz="1600" dirty="0">
                <a:latin typeface="Montserrat" panose="00000500000000000000" pitchFamily="2" charset="0"/>
              </a:rPr>
              <a:t>Internet Deployment</a:t>
            </a:r>
          </a:p>
          <a:p>
            <a:pPr marL="342900" indent="-342900">
              <a:buAutoNum type="arabicPeriod"/>
            </a:pPr>
            <a:r>
              <a:rPr lang="en-SG" sz="1600" dirty="0">
                <a:latin typeface="Montserrat" panose="00000500000000000000" pitchFamily="2" charset="0"/>
              </a:rPr>
              <a:t>Robotic Process Automation (RPA)</a:t>
            </a:r>
          </a:p>
        </p:txBody>
      </p:sp>
    </p:spTree>
    <p:extLst>
      <p:ext uri="{BB962C8B-B14F-4D97-AF65-F5344CB8AC3E}">
        <p14:creationId xmlns:p14="http://schemas.microsoft.com/office/powerpoint/2010/main" val="186786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FB311727-E9CE-0A92-FB7F-666F82B2313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9543885-CF42-9D95-CA6A-4BDAA881E3C0}"/>
              </a:ext>
            </a:extLst>
          </p:cNvPr>
          <p:cNvSpPr txBox="1"/>
          <p:nvPr/>
        </p:nvSpPr>
        <p:spPr>
          <a:xfrm>
            <a:off x="964946" y="359590"/>
            <a:ext cx="6653522" cy="400110"/>
          </a:xfrm>
          <a:prstGeom prst="rect">
            <a:avLst/>
          </a:prstGeom>
          <a:noFill/>
        </p:spPr>
        <p:txBody>
          <a:bodyPr wrap="square" rtlCol="0">
            <a:spAutoFit/>
          </a:bodyPr>
          <a:lstStyle/>
          <a:p>
            <a:r>
              <a:rPr lang="en-SG" sz="2000" dirty="0">
                <a:latin typeface="Vidaloka" panose="020B0604020202020204" charset="0"/>
              </a:rPr>
              <a:t>Branch 2 (</a:t>
            </a:r>
            <a:r>
              <a:rPr lang="en-SG" sz="2000" dirty="0" err="1">
                <a:latin typeface="Vidaloka" panose="020B0604020202020204" charset="0"/>
              </a:rPr>
              <a:t>DLWebApp_branch</a:t>
            </a:r>
            <a:r>
              <a:rPr lang="en-SG" sz="2000" dirty="0">
                <a:latin typeface="Vidaloka" panose="020B0604020202020204" charset="0"/>
              </a:rPr>
              <a:t>)</a:t>
            </a:r>
          </a:p>
        </p:txBody>
      </p:sp>
      <p:sp>
        <p:nvSpPr>
          <p:cNvPr id="2" name="TextBox 1">
            <a:extLst>
              <a:ext uri="{FF2B5EF4-FFF2-40B4-BE49-F238E27FC236}">
                <a16:creationId xmlns:a16="http://schemas.microsoft.com/office/drawing/2014/main" id="{B85CF7C1-A1BE-3B36-AE7F-ECDCD6AAF249}"/>
              </a:ext>
            </a:extLst>
          </p:cNvPr>
          <p:cNvSpPr txBox="1"/>
          <p:nvPr/>
        </p:nvSpPr>
        <p:spPr>
          <a:xfrm>
            <a:off x="657384" y="759700"/>
            <a:ext cx="1445117" cy="276999"/>
          </a:xfrm>
          <a:prstGeom prst="rect">
            <a:avLst/>
          </a:prstGeom>
          <a:noFill/>
        </p:spPr>
        <p:txBody>
          <a:bodyPr wrap="square" rtlCol="0">
            <a:spAutoFit/>
          </a:bodyPr>
          <a:lstStyle/>
          <a:p>
            <a:r>
              <a:rPr lang="en-US" sz="1200" u="sng" dirty="0">
                <a:latin typeface="Verdana" panose="020B0604030504040204" pitchFamily="34" charset="0"/>
                <a:ea typeface="Verdana" panose="020B0604030504040204" pitchFamily="34" charset="0"/>
              </a:rPr>
              <a:t>Unit Testing</a:t>
            </a:r>
            <a:endParaRPr lang="en-SG" sz="1200" u="sng" dirty="0">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8A9D8930-B5CE-D3E7-0CED-D2D60D3198ED}"/>
              </a:ext>
            </a:extLst>
          </p:cNvPr>
          <p:cNvSpPr txBox="1"/>
          <p:nvPr/>
        </p:nvSpPr>
        <p:spPr>
          <a:xfrm>
            <a:off x="507938" y="1098037"/>
            <a:ext cx="4064062" cy="861774"/>
          </a:xfrm>
          <a:prstGeom prst="rect">
            <a:avLst/>
          </a:prstGeom>
          <a:noFill/>
        </p:spPr>
        <p:txBody>
          <a:bodyPr wrap="square">
            <a:spAutoFit/>
          </a:bodyPr>
          <a:lstStyle/>
          <a:p>
            <a:r>
              <a:rPr lang="en-US" sz="1000" b="1" dirty="0">
                <a:solidFill>
                  <a:schemeClr val="tx1"/>
                </a:solidFill>
                <a:latin typeface="Verdana" panose="020B0604030504040204" pitchFamily="34" charset="0"/>
                <a:ea typeface="Verdana" panose="020B0604030504040204" pitchFamily="34" charset="0"/>
              </a:rPr>
              <a:t>Validity </a:t>
            </a:r>
            <a:r>
              <a:rPr lang="en-US" sz="1000" dirty="0">
                <a:solidFill>
                  <a:schemeClr val="tx1"/>
                </a:solidFill>
                <a:latin typeface="Verdana" panose="020B0604030504040204" pitchFamily="34" charset="0"/>
                <a:ea typeface="Verdana" panose="020B0604030504040204" pitchFamily="34" charset="0"/>
              </a:rPr>
              <a:t>and </a:t>
            </a:r>
            <a:r>
              <a:rPr lang="en-US" sz="1000" b="1" dirty="0">
                <a:solidFill>
                  <a:schemeClr val="tx1"/>
                </a:solidFill>
                <a:latin typeface="Verdana" panose="020B0604030504040204" pitchFamily="34" charset="0"/>
                <a:ea typeface="Verdana" panose="020B0604030504040204" pitchFamily="34" charset="0"/>
              </a:rPr>
              <a:t>Consistency testing </a:t>
            </a:r>
            <a:r>
              <a:rPr lang="en-US" sz="1000" dirty="0">
                <a:solidFill>
                  <a:schemeClr val="tx1"/>
                </a:solidFill>
                <a:latin typeface="Verdana" panose="020B0604030504040204" pitchFamily="34" charset="0"/>
                <a:ea typeface="Verdana" panose="020B0604030504040204" pitchFamily="34" charset="0"/>
              </a:rPr>
              <a:t>was done to ensure the model operates correctly. This tests ensure that both model are able to consistently correctly produce predictions, thus verifying the application’s functionality in handling prediction requests accurately. </a:t>
            </a:r>
            <a:endParaRPr lang="en-US" sz="1000" b="1" dirty="0">
              <a:solidFill>
                <a:schemeClr val="tx1"/>
              </a:solidFill>
              <a:effectLst/>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5BBBD0FA-0694-1FB2-882F-42D7859D996D}"/>
              </a:ext>
            </a:extLst>
          </p:cNvPr>
          <p:cNvPicPr>
            <a:picLocks noChangeAspect="1"/>
          </p:cNvPicPr>
          <p:nvPr/>
        </p:nvPicPr>
        <p:blipFill>
          <a:blip r:embed="rId3"/>
          <a:stretch>
            <a:fillRect/>
          </a:stretch>
        </p:blipFill>
        <p:spPr>
          <a:xfrm>
            <a:off x="507938" y="2053748"/>
            <a:ext cx="3642248" cy="2831057"/>
          </a:xfrm>
          <a:prstGeom prst="rect">
            <a:avLst/>
          </a:prstGeom>
        </p:spPr>
      </p:pic>
      <p:pic>
        <p:nvPicPr>
          <p:cNvPr id="11" name="Picture 10">
            <a:extLst>
              <a:ext uri="{FF2B5EF4-FFF2-40B4-BE49-F238E27FC236}">
                <a16:creationId xmlns:a16="http://schemas.microsoft.com/office/drawing/2014/main" id="{F3BF19F5-02C9-7A3B-FADB-69FC7069FAA0}"/>
              </a:ext>
            </a:extLst>
          </p:cNvPr>
          <p:cNvPicPr>
            <a:picLocks noChangeAspect="1"/>
          </p:cNvPicPr>
          <p:nvPr/>
        </p:nvPicPr>
        <p:blipFill>
          <a:blip r:embed="rId4"/>
          <a:stretch>
            <a:fillRect/>
          </a:stretch>
        </p:blipFill>
        <p:spPr>
          <a:xfrm>
            <a:off x="4879562" y="359590"/>
            <a:ext cx="3299492" cy="3089293"/>
          </a:xfrm>
          <a:prstGeom prst="rect">
            <a:avLst/>
          </a:prstGeom>
        </p:spPr>
      </p:pic>
      <p:sp>
        <p:nvSpPr>
          <p:cNvPr id="12" name="TextBox 11">
            <a:extLst>
              <a:ext uri="{FF2B5EF4-FFF2-40B4-BE49-F238E27FC236}">
                <a16:creationId xmlns:a16="http://schemas.microsoft.com/office/drawing/2014/main" id="{44F5BBF9-B46C-B84A-5302-0BBB67F74CE4}"/>
              </a:ext>
            </a:extLst>
          </p:cNvPr>
          <p:cNvSpPr txBox="1"/>
          <p:nvPr/>
        </p:nvSpPr>
        <p:spPr>
          <a:xfrm>
            <a:off x="4709548" y="3577892"/>
            <a:ext cx="2421853" cy="276999"/>
          </a:xfrm>
          <a:prstGeom prst="rect">
            <a:avLst/>
          </a:prstGeom>
          <a:noFill/>
        </p:spPr>
        <p:txBody>
          <a:bodyPr wrap="square" rtlCol="0">
            <a:spAutoFit/>
          </a:bodyPr>
          <a:lstStyle/>
          <a:p>
            <a:r>
              <a:rPr lang="en-US" sz="1200" u="sng" dirty="0">
                <a:latin typeface="Verdana" panose="020B0604030504040204" pitchFamily="34" charset="0"/>
                <a:ea typeface="Verdana" panose="020B0604030504040204" pitchFamily="34" charset="0"/>
              </a:rPr>
              <a:t>Summary of tests</a:t>
            </a:r>
            <a:endParaRPr lang="en-SG" sz="1200" u="sng" dirty="0">
              <a:latin typeface="Verdana" panose="020B0604030504040204" pitchFamily="34" charset="0"/>
              <a:ea typeface="Verdana" panose="020B0604030504040204" pitchFamily="34" charset="0"/>
            </a:endParaRPr>
          </a:p>
        </p:txBody>
      </p:sp>
      <p:pic>
        <p:nvPicPr>
          <p:cNvPr id="16" name="Picture 15">
            <a:extLst>
              <a:ext uri="{FF2B5EF4-FFF2-40B4-BE49-F238E27FC236}">
                <a16:creationId xmlns:a16="http://schemas.microsoft.com/office/drawing/2014/main" id="{F3479908-D266-A8C1-E50E-D6567FE89884}"/>
              </a:ext>
            </a:extLst>
          </p:cNvPr>
          <p:cNvPicPr>
            <a:picLocks noChangeAspect="1"/>
          </p:cNvPicPr>
          <p:nvPr/>
        </p:nvPicPr>
        <p:blipFill>
          <a:blip r:embed="rId5"/>
          <a:stretch>
            <a:fillRect/>
          </a:stretch>
        </p:blipFill>
        <p:spPr>
          <a:xfrm>
            <a:off x="4291707" y="3892511"/>
            <a:ext cx="4793870" cy="885492"/>
          </a:xfrm>
          <a:prstGeom prst="rect">
            <a:avLst/>
          </a:prstGeom>
        </p:spPr>
      </p:pic>
    </p:spTree>
    <p:extLst>
      <p:ext uri="{BB962C8B-B14F-4D97-AF65-F5344CB8AC3E}">
        <p14:creationId xmlns:p14="http://schemas.microsoft.com/office/powerpoint/2010/main" val="341409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B977CA6B-2C71-45B9-24E0-43A66B9EFDD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A1CFED-28AE-2DBD-5788-66C8AE1456EA}"/>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3 (</a:t>
            </a:r>
            <a:r>
              <a:rPr lang="en-SG" sz="3000" dirty="0" err="1">
                <a:latin typeface="Vidaloka" panose="020B0604020202020204" charset="0"/>
              </a:rPr>
              <a:t>improveUI_branch</a:t>
            </a:r>
            <a:r>
              <a:rPr lang="en-SG" sz="3000" dirty="0">
                <a:latin typeface="Vidaloka" panose="020B0604020202020204" charset="0"/>
              </a:rPr>
              <a:t>)</a:t>
            </a:r>
          </a:p>
        </p:txBody>
      </p:sp>
      <p:sp>
        <p:nvSpPr>
          <p:cNvPr id="2" name="TextBox 1">
            <a:extLst>
              <a:ext uri="{FF2B5EF4-FFF2-40B4-BE49-F238E27FC236}">
                <a16:creationId xmlns:a16="http://schemas.microsoft.com/office/drawing/2014/main" id="{0B75B6B0-9C04-1D4F-DB7B-99E1495D0759}"/>
              </a:ext>
            </a:extLst>
          </p:cNvPr>
          <p:cNvSpPr txBox="1"/>
          <p:nvPr/>
        </p:nvSpPr>
        <p:spPr>
          <a:xfrm>
            <a:off x="925887" y="888173"/>
            <a:ext cx="7795375" cy="646331"/>
          </a:xfrm>
          <a:prstGeom prst="rect">
            <a:avLst/>
          </a:prstGeom>
          <a:noFill/>
        </p:spPr>
        <p:txBody>
          <a:bodyPr wrap="square">
            <a:spAutoFit/>
          </a:bodyPr>
          <a:lstStyle/>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cs typeface="Times New Roman" panose="02020603050405020304" pitchFamily="18" charset="0"/>
              </a:rPr>
              <a:t>Responsive Web Application (Catered for smaller and larger devices)</a:t>
            </a:r>
          </a:p>
          <a:p>
            <a:r>
              <a:rPr lang="en-SG" sz="1200" dirty="0">
                <a:latin typeface="Verdana" panose="020B0604030504040204" pitchFamily="34" charset="0"/>
                <a:ea typeface="Verdana" panose="020B0604030504040204" pitchFamily="34" charset="0"/>
                <a:cs typeface="Times New Roman" panose="02020603050405020304" pitchFamily="18" charset="0"/>
              </a:rPr>
              <a:t>For example: Dropdown menu was added for smaller devices and hover animations. History table was also made responsive with scrollbar added.</a:t>
            </a:r>
          </a:p>
        </p:txBody>
      </p:sp>
      <p:pic>
        <p:nvPicPr>
          <p:cNvPr id="9" name="Picture 8">
            <a:extLst>
              <a:ext uri="{FF2B5EF4-FFF2-40B4-BE49-F238E27FC236}">
                <a16:creationId xmlns:a16="http://schemas.microsoft.com/office/drawing/2014/main" id="{421EBB1C-49A3-CC30-4C3C-1BFF21F044D3}"/>
              </a:ext>
            </a:extLst>
          </p:cNvPr>
          <p:cNvPicPr>
            <a:picLocks noChangeAspect="1"/>
          </p:cNvPicPr>
          <p:nvPr/>
        </p:nvPicPr>
        <p:blipFill>
          <a:blip r:embed="rId3"/>
          <a:stretch>
            <a:fillRect/>
          </a:stretch>
        </p:blipFill>
        <p:spPr>
          <a:xfrm>
            <a:off x="4378967" y="1581321"/>
            <a:ext cx="2921100" cy="3309454"/>
          </a:xfrm>
          <a:prstGeom prst="rect">
            <a:avLst/>
          </a:prstGeom>
        </p:spPr>
      </p:pic>
      <p:pic>
        <p:nvPicPr>
          <p:cNvPr id="11" name="Picture 10">
            <a:extLst>
              <a:ext uri="{FF2B5EF4-FFF2-40B4-BE49-F238E27FC236}">
                <a16:creationId xmlns:a16="http://schemas.microsoft.com/office/drawing/2014/main" id="{49DE574D-68A8-0219-2F82-78DD5C3C6D55}"/>
              </a:ext>
            </a:extLst>
          </p:cNvPr>
          <p:cNvPicPr>
            <a:picLocks noChangeAspect="1"/>
          </p:cNvPicPr>
          <p:nvPr/>
        </p:nvPicPr>
        <p:blipFill>
          <a:blip r:embed="rId4"/>
          <a:stretch>
            <a:fillRect/>
          </a:stretch>
        </p:blipFill>
        <p:spPr>
          <a:xfrm>
            <a:off x="1295322" y="1634374"/>
            <a:ext cx="2592939" cy="3254965"/>
          </a:xfrm>
          <a:prstGeom prst="rect">
            <a:avLst/>
          </a:prstGeom>
        </p:spPr>
      </p:pic>
    </p:spTree>
    <p:extLst>
      <p:ext uri="{BB962C8B-B14F-4D97-AF65-F5344CB8AC3E}">
        <p14:creationId xmlns:p14="http://schemas.microsoft.com/office/powerpoint/2010/main" val="346432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B280E1E8-4213-84B7-3C7A-C62AC840F6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9212C5C-9342-53CD-9B80-0E72C47A6C6A}"/>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4 (</a:t>
            </a:r>
            <a:r>
              <a:rPr lang="en-SG" sz="3000" dirty="0" err="1">
                <a:latin typeface="Vidaloka" panose="020B0604020202020204" charset="0"/>
              </a:rPr>
              <a:t>CICD_branch</a:t>
            </a:r>
            <a:r>
              <a:rPr lang="en-SG" sz="3000" dirty="0">
                <a:latin typeface="Vidaloka" panose="020B0604020202020204" charset="0"/>
              </a:rPr>
              <a:t>)</a:t>
            </a:r>
          </a:p>
        </p:txBody>
      </p:sp>
      <p:pic>
        <p:nvPicPr>
          <p:cNvPr id="5" name="Picture 4">
            <a:extLst>
              <a:ext uri="{FF2B5EF4-FFF2-40B4-BE49-F238E27FC236}">
                <a16:creationId xmlns:a16="http://schemas.microsoft.com/office/drawing/2014/main" id="{B7F0D705-EE25-95B4-9780-E3D5362DFE42}"/>
              </a:ext>
            </a:extLst>
          </p:cNvPr>
          <p:cNvPicPr>
            <a:picLocks noChangeAspect="1"/>
          </p:cNvPicPr>
          <p:nvPr/>
        </p:nvPicPr>
        <p:blipFill>
          <a:blip r:embed="rId3"/>
          <a:stretch>
            <a:fillRect/>
          </a:stretch>
        </p:blipFill>
        <p:spPr>
          <a:xfrm>
            <a:off x="5165873" y="957388"/>
            <a:ext cx="3782111" cy="2325646"/>
          </a:xfrm>
          <a:prstGeom prst="rect">
            <a:avLst/>
          </a:prstGeom>
        </p:spPr>
      </p:pic>
      <p:pic>
        <p:nvPicPr>
          <p:cNvPr id="10" name="Picture 9">
            <a:extLst>
              <a:ext uri="{FF2B5EF4-FFF2-40B4-BE49-F238E27FC236}">
                <a16:creationId xmlns:a16="http://schemas.microsoft.com/office/drawing/2014/main" id="{05C1219E-BB3B-9F5A-6990-15E671E855C9}"/>
              </a:ext>
            </a:extLst>
          </p:cNvPr>
          <p:cNvPicPr>
            <a:picLocks noChangeAspect="1"/>
          </p:cNvPicPr>
          <p:nvPr/>
        </p:nvPicPr>
        <p:blipFill>
          <a:blip r:embed="rId4"/>
          <a:stretch>
            <a:fillRect/>
          </a:stretch>
        </p:blipFill>
        <p:spPr>
          <a:xfrm>
            <a:off x="196016" y="3061122"/>
            <a:ext cx="4048155" cy="1581162"/>
          </a:xfrm>
          <a:prstGeom prst="rect">
            <a:avLst/>
          </a:prstGeom>
        </p:spPr>
      </p:pic>
      <p:pic>
        <p:nvPicPr>
          <p:cNvPr id="12" name="Picture 11">
            <a:extLst>
              <a:ext uri="{FF2B5EF4-FFF2-40B4-BE49-F238E27FC236}">
                <a16:creationId xmlns:a16="http://schemas.microsoft.com/office/drawing/2014/main" id="{4488DE84-5E1F-9947-F760-AC926CF9EE8A}"/>
              </a:ext>
            </a:extLst>
          </p:cNvPr>
          <p:cNvPicPr>
            <a:picLocks noChangeAspect="1"/>
          </p:cNvPicPr>
          <p:nvPr/>
        </p:nvPicPr>
        <p:blipFill>
          <a:blip r:embed="rId5"/>
          <a:stretch>
            <a:fillRect/>
          </a:stretch>
        </p:blipFill>
        <p:spPr>
          <a:xfrm>
            <a:off x="196016" y="1069875"/>
            <a:ext cx="4728549" cy="1809545"/>
          </a:xfrm>
          <a:prstGeom prst="rect">
            <a:avLst/>
          </a:prstGeom>
        </p:spPr>
      </p:pic>
      <p:sp>
        <p:nvSpPr>
          <p:cNvPr id="13" name="TextBox 12">
            <a:extLst>
              <a:ext uri="{FF2B5EF4-FFF2-40B4-BE49-F238E27FC236}">
                <a16:creationId xmlns:a16="http://schemas.microsoft.com/office/drawing/2014/main" id="{9CEBE83B-1FEF-C922-043E-B72CF2116BA2}"/>
              </a:ext>
            </a:extLst>
          </p:cNvPr>
          <p:cNvSpPr txBox="1"/>
          <p:nvPr/>
        </p:nvSpPr>
        <p:spPr>
          <a:xfrm>
            <a:off x="4705255" y="3439635"/>
            <a:ext cx="3940989" cy="1200329"/>
          </a:xfrm>
          <a:prstGeom prst="rect">
            <a:avLst/>
          </a:prstGeom>
          <a:noFill/>
        </p:spPr>
        <p:txBody>
          <a:bodyPr wrap="square">
            <a:spAutoFit/>
          </a:bodyPr>
          <a:lstStyle/>
          <a:p>
            <a:r>
              <a:rPr lang="en-US" sz="1200" dirty="0">
                <a:latin typeface="Verdana" panose="020B0604030504040204" pitchFamily="34" charset="0"/>
                <a:ea typeface="Verdana" panose="020B0604030504040204" pitchFamily="34" charset="0"/>
                <a:cs typeface="Times New Roman" panose="02020603050405020304" pitchFamily="18" charset="0"/>
              </a:rPr>
              <a:t>B</a:t>
            </a:r>
            <a:r>
              <a:rPr lang="en-SG" sz="1200" dirty="0">
                <a:latin typeface="Verdana" panose="020B0604030504040204" pitchFamily="34" charset="0"/>
                <a:ea typeface="Verdana" panose="020B0604030504040204" pitchFamily="34" charset="0"/>
                <a:cs typeface="Times New Roman" panose="02020603050405020304" pitchFamily="18" charset="0"/>
              </a:rPr>
              <a:t>ranch 4 integrates the CI/CD pipeline configuration to automate the testing and deployment process. This setup ensures that every change is automatically tested, and builds are successful before it gets deployed which ensures a efficient workflow.</a:t>
            </a:r>
          </a:p>
        </p:txBody>
      </p:sp>
    </p:spTree>
    <p:extLst>
      <p:ext uri="{BB962C8B-B14F-4D97-AF65-F5344CB8AC3E}">
        <p14:creationId xmlns:p14="http://schemas.microsoft.com/office/powerpoint/2010/main" val="4078256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1119363" y="379048"/>
            <a:ext cx="4616904" cy="477054"/>
          </a:xfrm>
          <a:prstGeom prst="rect">
            <a:avLst/>
          </a:prstGeom>
          <a:noFill/>
        </p:spPr>
        <p:txBody>
          <a:bodyPr wrap="square" rtlCol="0">
            <a:spAutoFit/>
          </a:bodyPr>
          <a:lstStyle/>
          <a:p>
            <a:r>
              <a:rPr lang="en-SG" sz="2500" dirty="0">
                <a:latin typeface="Vidaloka" panose="020B0604020202020204" charset="0"/>
              </a:rPr>
              <a:t>Internet Deployment</a:t>
            </a:r>
          </a:p>
        </p:txBody>
      </p:sp>
      <p:sp>
        <p:nvSpPr>
          <p:cNvPr id="19" name="TextBox 18">
            <a:extLst>
              <a:ext uri="{FF2B5EF4-FFF2-40B4-BE49-F238E27FC236}">
                <a16:creationId xmlns:a16="http://schemas.microsoft.com/office/drawing/2014/main" id="{DF88E8CA-34D9-76DE-44A0-E0FAED3B0494}"/>
              </a:ext>
            </a:extLst>
          </p:cNvPr>
          <p:cNvSpPr txBox="1"/>
          <p:nvPr/>
        </p:nvSpPr>
        <p:spPr>
          <a:xfrm>
            <a:off x="306381" y="1049712"/>
            <a:ext cx="4056692" cy="261610"/>
          </a:xfrm>
          <a:prstGeom prst="rect">
            <a:avLst/>
          </a:prstGeom>
          <a:noFill/>
        </p:spPr>
        <p:txBody>
          <a:bodyPr wrap="square">
            <a:spAutoFit/>
          </a:bodyPr>
          <a:lstStyle/>
          <a:p>
            <a:r>
              <a:rPr lang="en-US" sz="1100" u="sng" dirty="0">
                <a:solidFill>
                  <a:schemeClr val="tx1"/>
                </a:solidFill>
                <a:latin typeface="Verdana" panose="020B0604030504040204" pitchFamily="34" charset="0"/>
                <a:ea typeface="Verdana" panose="020B0604030504040204" pitchFamily="34" charset="0"/>
              </a:rPr>
              <a:t>Render was used to deploy the web application</a:t>
            </a:r>
            <a:endParaRPr lang="en-US" sz="1100" b="0" dirty="0">
              <a:solidFill>
                <a:schemeClr val="tx1"/>
              </a:solidFill>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3EF1A6AD-0DAC-4EE0-86FB-0E9EFAA0CEE1}"/>
              </a:ext>
            </a:extLst>
          </p:cNvPr>
          <p:cNvPicPr>
            <a:picLocks noChangeAspect="1"/>
          </p:cNvPicPr>
          <p:nvPr/>
        </p:nvPicPr>
        <p:blipFill>
          <a:blip r:embed="rId3"/>
          <a:stretch>
            <a:fillRect/>
          </a:stretch>
        </p:blipFill>
        <p:spPr>
          <a:xfrm>
            <a:off x="356925" y="1439443"/>
            <a:ext cx="5278251" cy="916587"/>
          </a:xfrm>
          <a:prstGeom prst="rect">
            <a:avLst/>
          </a:prstGeom>
        </p:spPr>
      </p:pic>
      <p:pic>
        <p:nvPicPr>
          <p:cNvPr id="5" name="Picture 4">
            <a:extLst>
              <a:ext uri="{FF2B5EF4-FFF2-40B4-BE49-F238E27FC236}">
                <a16:creationId xmlns:a16="http://schemas.microsoft.com/office/drawing/2014/main" id="{6E17DF71-4E42-5ADD-C0C6-89E584841B99}"/>
              </a:ext>
            </a:extLst>
          </p:cNvPr>
          <p:cNvPicPr>
            <a:picLocks noChangeAspect="1"/>
          </p:cNvPicPr>
          <p:nvPr/>
        </p:nvPicPr>
        <p:blipFill>
          <a:blip r:embed="rId4"/>
          <a:stretch>
            <a:fillRect/>
          </a:stretch>
        </p:blipFill>
        <p:spPr>
          <a:xfrm>
            <a:off x="271103" y="3484642"/>
            <a:ext cx="3893565" cy="1170320"/>
          </a:xfrm>
          <a:prstGeom prst="rect">
            <a:avLst/>
          </a:prstGeom>
        </p:spPr>
      </p:pic>
      <p:pic>
        <p:nvPicPr>
          <p:cNvPr id="8" name="Picture 7">
            <a:extLst>
              <a:ext uri="{FF2B5EF4-FFF2-40B4-BE49-F238E27FC236}">
                <a16:creationId xmlns:a16="http://schemas.microsoft.com/office/drawing/2014/main" id="{14579945-3D05-8CF0-E6AD-6B949D08F333}"/>
              </a:ext>
            </a:extLst>
          </p:cNvPr>
          <p:cNvPicPr>
            <a:picLocks noChangeAspect="1"/>
          </p:cNvPicPr>
          <p:nvPr/>
        </p:nvPicPr>
        <p:blipFill>
          <a:blip r:embed="rId5"/>
          <a:stretch>
            <a:fillRect/>
          </a:stretch>
        </p:blipFill>
        <p:spPr>
          <a:xfrm>
            <a:off x="4440231" y="3528662"/>
            <a:ext cx="3893565" cy="1126300"/>
          </a:xfrm>
          <a:prstGeom prst="rect">
            <a:avLst/>
          </a:prstGeom>
        </p:spPr>
      </p:pic>
      <p:sp>
        <p:nvSpPr>
          <p:cNvPr id="11" name="TextBox 10">
            <a:extLst>
              <a:ext uri="{FF2B5EF4-FFF2-40B4-BE49-F238E27FC236}">
                <a16:creationId xmlns:a16="http://schemas.microsoft.com/office/drawing/2014/main" id="{6EEA6C9D-7968-6BB5-0AF9-F45E7E37E812}"/>
              </a:ext>
            </a:extLst>
          </p:cNvPr>
          <p:cNvSpPr txBox="1"/>
          <p:nvPr/>
        </p:nvSpPr>
        <p:spPr>
          <a:xfrm>
            <a:off x="271103" y="2921801"/>
            <a:ext cx="3997629" cy="461665"/>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Final Web Application:</a:t>
            </a:r>
          </a:p>
          <a:p>
            <a:r>
              <a:rPr lang="en-US" sz="1000" dirty="0">
                <a:latin typeface="Verdana" panose="020B0604030504040204" pitchFamily="34" charset="0"/>
                <a:ea typeface="Verdana" panose="020B0604030504040204" pitchFamily="34" charset="0"/>
                <a:hlinkClick r:id="rId6"/>
              </a:rPr>
              <a:t>https://dlwebappca2-ilzj.onrender.com/</a:t>
            </a:r>
            <a:r>
              <a:rPr lang="en-US" sz="1000" dirty="0">
                <a:latin typeface="Verdana" panose="020B0604030504040204" pitchFamily="34" charset="0"/>
                <a:ea typeface="Verdana" panose="020B0604030504040204" pitchFamily="34" charset="0"/>
              </a:rPr>
              <a:t> </a:t>
            </a:r>
            <a:endParaRPr lang="en-SG" sz="1000" dirty="0">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B11B4314-A227-E566-D351-2E16B6D7F2FE}"/>
              </a:ext>
            </a:extLst>
          </p:cNvPr>
          <p:cNvSpPr txBox="1"/>
          <p:nvPr/>
        </p:nvSpPr>
        <p:spPr>
          <a:xfrm>
            <a:off x="4352927" y="2860425"/>
            <a:ext cx="4751204" cy="738664"/>
          </a:xfrm>
          <a:prstGeom prst="rect">
            <a:avLst/>
          </a:prstGeom>
          <a:noFill/>
        </p:spPr>
        <p:txBody>
          <a:bodyPr wrap="square" rtlCol="0">
            <a:spAutoFit/>
          </a:bodyPr>
          <a:lstStyle/>
          <a:p>
            <a:r>
              <a:rPr lang="en-US" sz="1200" dirty="0"/>
              <a:t>Models:</a:t>
            </a:r>
          </a:p>
          <a:p>
            <a:r>
              <a:rPr lang="en-US" sz="1000" dirty="0">
                <a:solidFill>
                  <a:schemeClr val="tx1"/>
                </a:solidFill>
                <a:effectLst/>
                <a:latin typeface="Verdana" panose="020B0604030504040204" pitchFamily="34" charset="0"/>
                <a:ea typeface="Verdana" panose="020B0604030504040204" pitchFamily="34" charset="0"/>
                <a:hlinkClick r:id="rId7"/>
              </a:rPr>
              <a:t>https://dlmodelapp-ca2-dl1j.onrender.com/v1/models/Model1_Large</a:t>
            </a:r>
            <a:r>
              <a:rPr lang="en-US" sz="1000" dirty="0">
                <a:solidFill>
                  <a:schemeClr val="tx1"/>
                </a:solidFill>
                <a:latin typeface="Verdana" panose="020B0604030504040204" pitchFamily="34" charset="0"/>
                <a:ea typeface="Verdana" panose="020B0604030504040204" pitchFamily="34" charset="0"/>
              </a:rPr>
              <a:t> </a:t>
            </a:r>
            <a:endParaRPr lang="en-US" sz="1000" dirty="0">
              <a:solidFill>
                <a:schemeClr val="tx1"/>
              </a:solidFill>
              <a:effectLst/>
              <a:latin typeface="Verdana" panose="020B0604030504040204" pitchFamily="34" charset="0"/>
              <a:ea typeface="Verdana" panose="020B0604030504040204" pitchFamily="34" charset="0"/>
            </a:endParaRPr>
          </a:p>
          <a:p>
            <a:r>
              <a:rPr lang="en-US" sz="1000" dirty="0">
                <a:solidFill>
                  <a:schemeClr val="tx1"/>
                </a:solidFill>
                <a:effectLst/>
                <a:latin typeface="Verdana" panose="020B0604030504040204" pitchFamily="34" charset="0"/>
                <a:ea typeface="Verdana" panose="020B0604030504040204" pitchFamily="34" charset="0"/>
                <a:hlinkClick r:id="rId8"/>
              </a:rPr>
              <a:t>https://dlmodelapp-ca2-dl1j.onrender.com/v1/models/Model2_Small</a:t>
            </a:r>
            <a:r>
              <a:rPr lang="en-US" sz="1000" dirty="0">
                <a:solidFill>
                  <a:schemeClr val="tx1"/>
                </a:solidFill>
                <a:effectLst/>
                <a:latin typeface="Verdana" panose="020B0604030504040204" pitchFamily="34" charset="0"/>
                <a:ea typeface="Verdana" panose="020B0604030504040204" pitchFamily="34" charset="0"/>
              </a:rPr>
              <a:t> </a:t>
            </a:r>
            <a:endParaRPr lang="en-US" sz="1000" dirty="0"/>
          </a:p>
          <a:p>
            <a:endParaRPr lang="en-SG" sz="1000" dirty="0"/>
          </a:p>
        </p:txBody>
      </p:sp>
      <p:pic>
        <p:nvPicPr>
          <p:cNvPr id="4" name="Picture 3">
            <a:extLst>
              <a:ext uri="{FF2B5EF4-FFF2-40B4-BE49-F238E27FC236}">
                <a16:creationId xmlns:a16="http://schemas.microsoft.com/office/drawing/2014/main" id="{DA154FB4-7026-740F-C12E-B7EEB927182D}"/>
              </a:ext>
            </a:extLst>
          </p:cNvPr>
          <p:cNvPicPr>
            <a:picLocks noChangeAspect="1"/>
          </p:cNvPicPr>
          <p:nvPr/>
        </p:nvPicPr>
        <p:blipFill>
          <a:blip r:embed="rId9"/>
          <a:stretch>
            <a:fillRect/>
          </a:stretch>
        </p:blipFill>
        <p:spPr>
          <a:xfrm>
            <a:off x="5998556" y="749648"/>
            <a:ext cx="2386602" cy="2195673"/>
          </a:xfrm>
          <a:prstGeom prst="rect">
            <a:avLst/>
          </a:prstGeom>
        </p:spPr>
      </p:pic>
      <p:sp>
        <p:nvSpPr>
          <p:cNvPr id="7" name="TextBox 6">
            <a:extLst>
              <a:ext uri="{FF2B5EF4-FFF2-40B4-BE49-F238E27FC236}">
                <a16:creationId xmlns:a16="http://schemas.microsoft.com/office/drawing/2014/main" id="{45EE9B9A-534A-2FDE-3488-4FE119C7348C}"/>
              </a:ext>
            </a:extLst>
          </p:cNvPr>
          <p:cNvSpPr txBox="1"/>
          <p:nvPr/>
        </p:nvSpPr>
        <p:spPr>
          <a:xfrm>
            <a:off x="5872010" y="428026"/>
            <a:ext cx="1944042" cy="276999"/>
          </a:xfrm>
          <a:prstGeom prst="rect">
            <a:avLst/>
          </a:prstGeom>
          <a:noFill/>
        </p:spPr>
        <p:txBody>
          <a:bodyPr wrap="square" rtlCol="0">
            <a:spAutoFit/>
          </a:bodyPr>
          <a:lstStyle/>
          <a:p>
            <a:r>
              <a:rPr lang="en-US" sz="1200" dirty="0" err="1"/>
              <a:t>Dockerfile</a:t>
            </a:r>
            <a:r>
              <a:rPr lang="en-US" sz="1200" dirty="0"/>
              <a:t> for web:</a:t>
            </a:r>
            <a:endParaRPr lang="en-SG" sz="1000" dirty="0"/>
          </a:p>
        </p:txBody>
      </p:sp>
    </p:spTree>
    <p:extLst>
      <p:ext uri="{BB962C8B-B14F-4D97-AF65-F5344CB8AC3E}">
        <p14:creationId xmlns:p14="http://schemas.microsoft.com/office/powerpoint/2010/main" val="1177208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1238832" y="330636"/>
            <a:ext cx="4616904" cy="477054"/>
          </a:xfrm>
          <a:prstGeom prst="rect">
            <a:avLst/>
          </a:prstGeom>
          <a:noFill/>
        </p:spPr>
        <p:txBody>
          <a:bodyPr wrap="square" rtlCol="0">
            <a:spAutoFit/>
          </a:bodyPr>
          <a:lstStyle/>
          <a:p>
            <a:r>
              <a:rPr lang="en-SG" sz="2500" dirty="0">
                <a:latin typeface="Vidaloka" panose="020B0604020202020204" charset="0"/>
              </a:rPr>
              <a:t>RPA</a:t>
            </a:r>
          </a:p>
        </p:txBody>
      </p:sp>
      <p:pic>
        <p:nvPicPr>
          <p:cNvPr id="10" name="Picture 9">
            <a:extLst>
              <a:ext uri="{FF2B5EF4-FFF2-40B4-BE49-F238E27FC236}">
                <a16:creationId xmlns:a16="http://schemas.microsoft.com/office/drawing/2014/main" id="{0C12E4BB-DFCA-8AFA-4350-DCF1879EA5BD}"/>
              </a:ext>
            </a:extLst>
          </p:cNvPr>
          <p:cNvPicPr>
            <a:picLocks noChangeAspect="1"/>
          </p:cNvPicPr>
          <p:nvPr/>
        </p:nvPicPr>
        <p:blipFill>
          <a:blip r:embed="rId3"/>
          <a:stretch>
            <a:fillRect/>
          </a:stretch>
        </p:blipFill>
        <p:spPr>
          <a:xfrm>
            <a:off x="1238832" y="757145"/>
            <a:ext cx="1657362" cy="4229131"/>
          </a:xfrm>
          <a:prstGeom prst="rect">
            <a:avLst/>
          </a:prstGeom>
        </p:spPr>
      </p:pic>
      <p:pic>
        <p:nvPicPr>
          <p:cNvPr id="12" name="Picture 11">
            <a:extLst>
              <a:ext uri="{FF2B5EF4-FFF2-40B4-BE49-F238E27FC236}">
                <a16:creationId xmlns:a16="http://schemas.microsoft.com/office/drawing/2014/main" id="{D36D86FF-2DD3-92F5-0830-220AFC71CF4F}"/>
              </a:ext>
            </a:extLst>
          </p:cNvPr>
          <p:cNvPicPr>
            <a:picLocks noChangeAspect="1"/>
          </p:cNvPicPr>
          <p:nvPr/>
        </p:nvPicPr>
        <p:blipFill>
          <a:blip r:embed="rId4"/>
          <a:stretch>
            <a:fillRect/>
          </a:stretch>
        </p:blipFill>
        <p:spPr>
          <a:xfrm>
            <a:off x="3322129" y="807690"/>
            <a:ext cx="1857389" cy="3905279"/>
          </a:xfrm>
          <a:prstGeom prst="rect">
            <a:avLst/>
          </a:prstGeom>
        </p:spPr>
      </p:pic>
      <p:sp>
        <p:nvSpPr>
          <p:cNvPr id="13" name="TextBox 12">
            <a:extLst>
              <a:ext uri="{FF2B5EF4-FFF2-40B4-BE49-F238E27FC236}">
                <a16:creationId xmlns:a16="http://schemas.microsoft.com/office/drawing/2014/main" id="{56DDBBB9-70B9-A456-E5CB-F54315AB438E}"/>
              </a:ext>
            </a:extLst>
          </p:cNvPr>
          <p:cNvSpPr txBox="1"/>
          <p:nvPr/>
        </p:nvSpPr>
        <p:spPr>
          <a:xfrm>
            <a:off x="5577659" y="1033869"/>
            <a:ext cx="2739245" cy="2246769"/>
          </a:xfrm>
          <a:prstGeom prst="rect">
            <a:avLst/>
          </a:prstGeom>
          <a:noFill/>
        </p:spPr>
        <p:txBody>
          <a:bodyPr wrap="square" rtlCol="0">
            <a:spAutoFit/>
          </a:bodyPr>
          <a:lstStyle/>
          <a:p>
            <a:r>
              <a:rPr lang="en-US" dirty="0" err="1">
                <a:latin typeface="Verdana" panose="020B0604030504040204" pitchFamily="34" charset="0"/>
                <a:ea typeface="Verdana" panose="020B0604030504040204" pitchFamily="34" charset="0"/>
              </a:rPr>
              <a:t>UIPath</a:t>
            </a:r>
            <a:r>
              <a:rPr lang="en-US" dirty="0">
                <a:latin typeface="Verdana" panose="020B0604030504040204" pitchFamily="34" charset="0"/>
                <a:ea typeface="Verdana" panose="020B0604030504040204" pitchFamily="34" charset="0"/>
              </a:rPr>
              <a:t> was used to automate:</a:t>
            </a:r>
          </a:p>
          <a:p>
            <a:pPr marL="342900" indent="-342900">
              <a:buAutoNum type="arabicPeriod"/>
            </a:pPr>
            <a:r>
              <a:rPr lang="en-US" dirty="0">
                <a:latin typeface="Verdana" panose="020B0604030504040204" pitchFamily="34" charset="0"/>
                <a:ea typeface="Verdana" panose="020B0604030504040204" pitchFamily="34" charset="0"/>
              </a:rPr>
              <a:t>Logging in of credentials</a:t>
            </a:r>
          </a:p>
          <a:p>
            <a:pPr marL="342900" indent="-342900">
              <a:buAutoNum type="arabicPeriod"/>
            </a:pPr>
            <a:r>
              <a:rPr lang="en-US" dirty="0">
                <a:latin typeface="Verdana" panose="020B0604030504040204" pitchFamily="34" charset="0"/>
                <a:ea typeface="Verdana" panose="020B0604030504040204" pitchFamily="34" charset="0"/>
              </a:rPr>
              <a:t>Registering of new users</a:t>
            </a:r>
          </a:p>
          <a:p>
            <a:pPr marL="342900" indent="-342900">
              <a:buAutoNum type="arabicPeriod"/>
            </a:pPr>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This allows us to execute login and register sequence automatically and reduces these repetitive and time consuming tasks</a:t>
            </a:r>
            <a:endParaRPr lang="en-SG"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116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133853" y="2188072"/>
            <a:ext cx="4891253"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1118507" y="453118"/>
            <a:ext cx="3020786" cy="553998"/>
          </a:xfrm>
          <a:prstGeom prst="rect">
            <a:avLst/>
          </a:prstGeom>
          <a:noFill/>
        </p:spPr>
        <p:txBody>
          <a:bodyPr wrap="square" rtlCol="0">
            <a:spAutoFit/>
          </a:bodyPr>
          <a:lstStyle/>
          <a:p>
            <a:r>
              <a:rPr lang="en-SG" sz="3000" dirty="0">
                <a:latin typeface="Vidaloka" panose="020B0604020202020204" charset="0"/>
              </a:rPr>
              <a:t>Scrum Board</a:t>
            </a:r>
          </a:p>
        </p:txBody>
      </p:sp>
      <p:pic>
        <p:nvPicPr>
          <p:cNvPr id="3" name="Picture 2">
            <a:extLst>
              <a:ext uri="{FF2B5EF4-FFF2-40B4-BE49-F238E27FC236}">
                <a16:creationId xmlns:a16="http://schemas.microsoft.com/office/drawing/2014/main" id="{43223232-18D8-15B6-57F0-C7C1F0517117}"/>
              </a:ext>
            </a:extLst>
          </p:cNvPr>
          <p:cNvPicPr>
            <a:picLocks noChangeAspect="1"/>
          </p:cNvPicPr>
          <p:nvPr/>
        </p:nvPicPr>
        <p:blipFill>
          <a:blip r:embed="rId3"/>
          <a:stretch>
            <a:fillRect/>
          </a:stretch>
        </p:blipFill>
        <p:spPr>
          <a:xfrm>
            <a:off x="802768" y="1295781"/>
            <a:ext cx="3009745" cy="3197853"/>
          </a:xfrm>
          <a:prstGeom prst="rect">
            <a:avLst/>
          </a:prstGeom>
        </p:spPr>
      </p:pic>
      <p:pic>
        <p:nvPicPr>
          <p:cNvPr id="5" name="Picture 4">
            <a:extLst>
              <a:ext uri="{FF2B5EF4-FFF2-40B4-BE49-F238E27FC236}">
                <a16:creationId xmlns:a16="http://schemas.microsoft.com/office/drawing/2014/main" id="{98E3F99D-DB6E-5783-5936-909CF777EB2E}"/>
              </a:ext>
            </a:extLst>
          </p:cNvPr>
          <p:cNvPicPr>
            <a:picLocks noChangeAspect="1"/>
          </p:cNvPicPr>
          <p:nvPr/>
        </p:nvPicPr>
        <p:blipFill>
          <a:blip r:embed="rId4"/>
          <a:stretch>
            <a:fillRect/>
          </a:stretch>
        </p:blipFill>
        <p:spPr>
          <a:xfrm>
            <a:off x="4286190" y="1295781"/>
            <a:ext cx="3448075" cy="2695595"/>
          </a:xfrm>
          <a:prstGeom prst="rect">
            <a:avLst/>
          </a:prstGeom>
        </p:spPr>
      </p:pic>
    </p:spTree>
    <p:extLst>
      <p:ext uri="{BB962C8B-B14F-4D97-AF65-F5344CB8AC3E}">
        <p14:creationId xmlns:p14="http://schemas.microsoft.com/office/powerpoint/2010/main" val="400225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959303" y="392490"/>
            <a:ext cx="3020786" cy="400110"/>
          </a:xfrm>
          <a:prstGeom prst="rect">
            <a:avLst/>
          </a:prstGeom>
          <a:noFill/>
        </p:spPr>
        <p:txBody>
          <a:bodyPr wrap="square" rtlCol="0">
            <a:spAutoFit/>
          </a:bodyPr>
          <a:lstStyle/>
          <a:p>
            <a:r>
              <a:rPr lang="en-SG" sz="2000" dirty="0">
                <a:latin typeface="Vidaloka" panose="020B0604020202020204" charset="0"/>
              </a:rPr>
              <a:t>Scrum Board</a:t>
            </a:r>
          </a:p>
        </p:txBody>
      </p:sp>
      <p:pic>
        <p:nvPicPr>
          <p:cNvPr id="4" name="Picture 3">
            <a:extLst>
              <a:ext uri="{FF2B5EF4-FFF2-40B4-BE49-F238E27FC236}">
                <a16:creationId xmlns:a16="http://schemas.microsoft.com/office/drawing/2014/main" id="{E8E97FF7-6FD8-3ECA-B74C-FA89DFEC7FE2}"/>
              </a:ext>
            </a:extLst>
          </p:cNvPr>
          <p:cNvPicPr>
            <a:picLocks noChangeAspect="1"/>
          </p:cNvPicPr>
          <p:nvPr/>
        </p:nvPicPr>
        <p:blipFill>
          <a:blip r:embed="rId3"/>
          <a:stretch>
            <a:fillRect/>
          </a:stretch>
        </p:blipFill>
        <p:spPr>
          <a:xfrm>
            <a:off x="916089" y="792600"/>
            <a:ext cx="2516358" cy="678391"/>
          </a:xfrm>
          <a:prstGeom prst="rect">
            <a:avLst/>
          </a:prstGeom>
        </p:spPr>
      </p:pic>
      <p:pic>
        <p:nvPicPr>
          <p:cNvPr id="8" name="Picture 7">
            <a:extLst>
              <a:ext uri="{FF2B5EF4-FFF2-40B4-BE49-F238E27FC236}">
                <a16:creationId xmlns:a16="http://schemas.microsoft.com/office/drawing/2014/main" id="{6175AFC2-47AC-D9E6-F1CA-9C00FB754D74}"/>
              </a:ext>
            </a:extLst>
          </p:cNvPr>
          <p:cNvPicPr>
            <a:picLocks noChangeAspect="1"/>
          </p:cNvPicPr>
          <p:nvPr/>
        </p:nvPicPr>
        <p:blipFill>
          <a:blip r:embed="rId4"/>
          <a:stretch>
            <a:fillRect/>
          </a:stretch>
        </p:blipFill>
        <p:spPr>
          <a:xfrm>
            <a:off x="916089" y="2018048"/>
            <a:ext cx="2575590" cy="700952"/>
          </a:xfrm>
          <a:prstGeom prst="rect">
            <a:avLst/>
          </a:prstGeom>
        </p:spPr>
      </p:pic>
      <p:pic>
        <p:nvPicPr>
          <p:cNvPr id="11" name="Picture 10">
            <a:extLst>
              <a:ext uri="{FF2B5EF4-FFF2-40B4-BE49-F238E27FC236}">
                <a16:creationId xmlns:a16="http://schemas.microsoft.com/office/drawing/2014/main" id="{8930BCD3-FDE7-33E2-5ECF-2FFBCFC8A707}"/>
              </a:ext>
            </a:extLst>
          </p:cNvPr>
          <p:cNvPicPr>
            <a:picLocks noChangeAspect="1"/>
          </p:cNvPicPr>
          <p:nvPr/>
        </p:nvPicPr>
        <p:blipFill>
          <a:blip r:embed="rId5"/>
          <a:stretch>
            <a:fillRect/>
          </a:stretch>
        </p:blipFill>
        <p:spPr>
          <a:xfrm>
            <a:off x="916089" y="1430582"/>
            <a:ext cx="7487665" cy="379522"/>
          </a:xfrm>
          <a:prstGeom prst="rect">
            <a:avLst/>
          </a:prstGeom>
        </p:spPr>
      </p:pic>
      <p:pic>
        <p:nvPicPr>
          <p:cNvPr id="14" name="Picture 13">
            <a:extLst>
              <a:ext uri="{FF2B5EF4-FFF2-40B4-BE49-F238E27FC236}">
                <a16:creationId xmlns:a16="http://schemas.microsoft.com/office/drawing/2014/main" id="{F377F6BF-299A-9249-7B94-5286F12A58EA}"/>
              </a:ext>
            </a:extLst>
          </p:cNvPr>
          <p:cNvPicPr>
            <a:picLocks noChangeAspect="1"/>
          </p:cNvPicPr>
          <p:nvPr/>
        </p:nvPicPr>
        <p:blipFill>
          <a:blip r:embed="rId6"/>
          <a:stretch>
            <a:fillRect/>
          </a:stretch>
        </p:blipFill>
        <p:spPr>
          <a:xfrm>
            <a:off x="913444" y="2657732"/>
            <a:ext cx="7314467" cy="267987"/>
          </a:xfrm>
          <a:prstGeom prst="rect">
            <a:avLst/>
          </a:prstGeom>
        </p:spPr>
      </p:pic>
      <p:pic>
        <p:nvPicPr>
          <p:cNvPr id="16" name="Picture 15">
            <a:extLst>
              <a:ext uri="{FF2B5EF4-FFF2-40B4-BE49-F238E27FC236}">
                <a16:creationId xmlns:a16="http://schemas.microsoft.com/office/drawing/2014/main" id="{253ECD5B-BA20-BC10-2434-BF1F02C7A759}"/>
              </a:ext>
            </a:extLst>
          </p:cNvPr>
          <p:cNvPicPr>
            <a:picLocks noChangeAspect="1"/>
          </p:cNvPicPr>
          <p:nvPr/>
        </p:nvPicPr>
        <p:blipFill>
          <a:blip r:embed="rId7"/>
          <a:stretch>
            <a:fillRect/>
          </a:stretch>
        </p:blipFill>
        <p:spPr>
          <a:xfrm>
            <a:off x="859847" y="3130545"/>
            <a:ext cx="2880463" cy="775196"/>
          </a:xfrm>
          <a:prstGeom prst="rect">
            <a:avLst/>
          </a:prstGeom>
        </p:spPr>
      </p:pic>
      <p:pic>
        <p:nvPicPr>
          <p:cNvPr id="18" name="Picture 17">
            <a:extLst>
              <a:ext uri="{FF2B5EF4-FFF2-40B4-BE49-F238E27FC236}">
                <a16:creationId xmlns:a16="http://schemas.microsoft.com/office/drawing/2014/main" id="{5F382208-801B-E563-3D6D-71326419E5E0}"/>
              </a:ext>
            </a:extLst>
          </p:cNvPr>
          <p:cNvPicPr>
            <a:picLocks noChangeAspect="1"/>
          </p:cNvPicPr>
          <p:nvPr/>
        </p:nvPicPr>
        <p:blipFill>
          <a:blip r:embed="rId8"/>
          <a:stretch>
            <a:fillRect/>
          </a:stretch>
        </p:blipFill>
        <p:spPr>
          <a:xfrm>
            <a:off x="859847" y="3893420"/>
            <a:ext cx="5772192" cy="847731"/>
          </a:xfrm>
          <a:prstGeom prst="rect">
            <a:avLst/>
          </a:prstGeom>
        </p:spPr>
      </p:pic>
    </p:spTree>
    <p:extLst>
      <p:ext uri="{BB962C8B-B14F-4D97-AF65-F5344CB8AC3E}">
        <p14:creationId xmlns:p14="http://schemas.microsoft.com/office/powerpoint/2010/main" val="1249056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927138" y="355730"/>
            <a:ext cx="3020786" cy="400110"/>
          </a:xfrm>
          <a:prstGeom prst="rect">
            <a:avLst/>
          </a:prstGeom>
          <a:noFill/>
        </p:spPr>
        <p:txBody>
          <a:bodyPr wrap="square" rtlCol="0">
            <a:spAutoFit/>
          </a:bodyPr>
          <a:lstStyle/>
          <a:p>
            <a:r>
              <a:rPr lang="en-SG" sz="2000" dirty="0">
                <a:latin typeface="Vidaloka" panose="020B0604020202020204" charset="0"/>
              </a:rPr>
              <a:t>Scrum Board</a:t>
            </a:r>
          </a:p>
        </p:txBody>
      </p:sp>
      <p:pic>
        <p:nvPicPr>
          <p:cNvPr id="3" name="Picture 2">
            <a:extLst>
              <a:ext uri="{FF2B5EF4-FFF2-40B4-BE49-F238E27FC236}">
                <a16:creationId xmlns:a16="http://schemas.microsoft.com/office/drawing/2014/main" id="{7C27C616-2593-E7C1-2CF3-EE6A53E73247}"/>
              </a:ext>
            </a:extLst>
          </p:cNvPr>
          <p:cNvPicPr>
            <a:picLocks noChangeAspect="1"/>
          </p:cNvPicPr>
          <p:nvPr/>
        </p:nvPicPr>
        <p:blipFill>
          <a:blip r:embed="rId3"/>
          <a:stretch>
            <a:fillRect/>
          </a:stretch>
        </p:blipFill>
        <p:spPr>
          <a:xfrm>
            <a:off x="927138" y="722904"/>
            <a:ext cx="2358269" cy="622689"/>
          </a:xfrm>
          <a:prstGeom prst="rect">
            <a:avLst/>
          </a:prstGeom>
        </p:spPr>
      </p:pic>
      <p:pic>
        <p:nvPicPr>
          <p:cNvPr id="7" name="Picture 6">
            <a:extLst>
              <a:ext uri="{FF2B5EF4-FFF2-40B4-BE49-F238E27FC236}">
                <a16:creationId xmlns:a16="http://schemas.microsoft.com/office/drawing/2014/main" id="{70B46ADD-EBEC-F1F2-A8CF-DB04FEA6CEB4}"/>
              </a:ext>
            </a:extLst>
          </p:cNvPr>
          <p:cNvPicPr>
            <a:picLocks noChangeAspect="1"/>
          </p:cNvPicPr>
          <p:nvPr/>
        </p:nvPicPr>
        <p:blipFill>
          <a:blip r:embed="rId4"/>
          <a:stretch>
            <a:fillRect/>
          </a:stretch>
        </p:blipFill>
        <p:spPr>
          <a:xfrm>
            <a:off x="942764" y="1293747"/>
            <a:ext cx="6010319" cy="295277"/>
          </a:xfrm>
          <a:prstGeom prst="rect">
            <a:avLst/>
          </a:prstGeom>
        </p:spPr>
      </p:pic>
      <p:pic>
        <p:nvPicPr>
          <p:cNvPr id="10" name="Picture 9">
            <a:extLst>
              <a:ext uri="{FF2B5EF4-FFF2-40B4-BE49-F238E27FC236}">
                <a16:creationId xmlns:a16="http://schemas.microsoft.com/office/drawing/2014/main" id="{BC941C07-6F61-3F22-869B-3B827DF4FD25}"/>
              </a:ext>
            </a:extLst>
          </p:cNvPr>
          <p:cNvPicPr>
            <a:picLocks noChangeAspect="1"/>
          </p:cNvPicPr>
          <p:nvPr/>
        </p:nvPicPr>
        <p:blipFill>
          <a:blip r:embed="rId5"/>
          <a:stretch>
            <a:fillRect/>
          </a:stretch>
        </p:blipFill>
        <p:spPr>
          <a:xfrm>
            <a:off x="849651" y="1826315"/>
            <a:ext cx="2320881" cy="601231"/>
          </a:xfrm>
          <a:prstGeom prst="rect">
            <a:avLst/>
          </a:prstGeom>
        </p:spPr>
      </p:pic>
      <p:pic>
        <p:nvPicPr>
          <p:cNvPr id="13" name="Picture 12">
            <a:extLst>
              <a:ext uri="{FF2B5EF4-FFF2-40B4-BE49-F238E27FC236}">
                <a16:creationId xmlns:a16="http://schemas.microsoft.com/office/drawing/2014/main" id="{2196C26F-C63A-19E2-87A8-749A1D445851}"/>
              </a:ext>
            </a:extLst>
          </p:cNvPr>
          <p:cNvPicPr>
            <a:picLocks noChangeAspect="1"/>
          </p:cNvPicPr>
          <p:nvPr/>
        </p:nvPicPr>
        <p:blipFill>
          <a:blip r:embed="rId6"/>
          <a:stretch>
            <a:fillRect/>
          </a:stretch>
        </p:blipFill>
        <p:spPr>
          <a:xfrm>
            <a:off x="849652" y="2391337"/>
            <a:ext cx="6934236" cy="274963"/>
          </a:xfrm>
          <a:prstGeom prst="rect">
            <a:avLst/>
          </a:prstGeom>
        </p:spPr>
      </p:pic>
      <p:pic>
        <p:nvPicPr>
          <p:cNvPr id="17" name="Picture 16">
            <a:extLst>
              <a:ext uri="{FF2B5EF4-FFF2-40B4-BE49-F238E27FC236}">
                <a16:creationId xmlns:a16="http://schemas.microsoft.com/office/drawing/2014/main" id="{2FD9B46D-EF80-0F3C-BA26-7D3A44C45249}"/>
              </a:ext>
            </a:extLst>
          </p:cNvPr>
          <p:cNvPicPr>
            <a:picLocks noChangeAspect="1"/>
          </p:cNvPicPr>
          <p:nvPr/>
        </p:nvPicPr>
        <p:blipFill>
          <a:blip r:embed="rId7"/>
          <a:stretch>
            <a:fillRect/>
          </a:stretch>
        </p:blipFill>
        <p:spPr>
          <a:xfrm>
            <a:off x="849651" y="2869176"/>
            <a:ext cx="2485464" cy="596792"/>
          </a:xfrm>
          <a:prstGeom prst="rect">
            <a:avLst/>
          </a:prstGeom>
        </p:spPr>
      </p:pic>
      <p:pic>
        <p:nvPicPr>
          <p:cNvPr id="20" name="Picture 19">
            <a:extLst>
              <a:ext uri="{FF2B5EF4-FFF2-40B4-BE49-F238E27FC236}">
                <a16:creationId xmlns:a16="http://schemas.microsoft.com/office/drawing/2014/main" id="{D25171B4-2B3E-5144-B636-32426550E90B}"/>
              </a:ext>
            </a:extLst>
          </p:cNvPr>
          <p:cNvPicPr>
            <a:picLocks noChangeAspect="1"/>
          </p:cNvPicPr>
          <p:nvPr/>
        </p:nvPicPr>
        <p:blipFill>
          <a:blip r:embed="rId8"/>
          <a:stretch>
            <a:fillRect/>
          </a:stretch>
        </p:blipFill>
        <p:spPr>
          <a:xfrm>
            <a:off x="849651" y="3465968"/>
            <a:ext cx="7039026" cy="304802"/>
          </a:xfrm>
          <a:prstGeom prst="rect">
            <a:avLst/>
          </a:prstGeom>
        </p:spPr>
      </p:pic>
      <p:pic>
        <p:nvPicPr>
          <p:cNvPr id="22" name="Picture 21">
            <a:extLst>
              <a:ext uri="{FF2B5EF4-FFF2-40B4-BE49-F238E27FC236}">
                <a16:creationId xmlns:a16="http://schemas.microsoft.com/office/drawing/2014/main" id="{21B2BCDD-CFF6-CE85-B941-E6A74068EA80}"/>
              </a:ext>
            </a:extLst>
          </p:cNvPr>
          <p:cNvPicPr>
            <a:picLocks noChangeAspect="1"/>
          </p:cNvPicPr>
          <p:nvPr/>
        </p:nvPicPr>
        <p:blipFill>
          <a:blip r:embed="rId9"/>
          <a:stretch>
            <a:fillRect/>
          </a:stretch>
        </p:blipFill>
        <p:spPr>
          <a:xfrm>
            <a:off x="849651" y="3930161"/>
            <a:ext cx="2665338" cy="640277"/>
          </a:xfrm>
          <a:prstGeom prst="rect">
            <a:avLst/>
          </a:prstGeom>
        </p:spPr>
      </p:pic>
      <p:pic>
        <p:nvPicPr>
          <p:cNvPr id="24" name="Picture 23">
            <a:extLst>
              <a:ext uri="{FF2B5EF4-FFF2-40B4-BE49-F238E27FC236}">
                <a16:creationId xmlns:a16="http://schemas.microsoft.com/office/drawing/2014/main" id="{710422F6-1F98-8471-16EC-4440DDAE0CAD}"/>
              </a:ext>
            </a:extLst>
          </p:cNvPr>
          <p:cNvPicPr>
            <a:picLocks noChangeAspect="1"/>
          </p:cNvPicPr>
          <p:nvPr/>
        </p:nvPicPr>
        <p:blipFill>
          <a:blip r:embed="rId10"/>
          <a:stretch>
            <a:fillRect/>
          </a:stretch>
        </p:blipFill>
        <p:spPr>
          <a:xfrm>
            <a:off x="849651" y="4533208"/>
            <a:ext cx="7448454" cy="393242"/>
          </a:xfrm>
          <a:prstGeom prst="rect">
            <a:avLst/>
          </a:prstGeom>
        </p:spPr>
      </p:pic>
    </p:spTree>
    <p:extLst>
      <p:ext uri="{BB962C8B-B14F-4D97-AF65-F5344CB8AC3E}">
        <p14:creationId xmlns:p14="http://schemas.microsoft.com/office/powerpoint/2010/main" val="133493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959303" y="245533"/>
            <a:ext cx="3020786" cy="553998"/>
          </a:xfrm>
          <a:prstGeom prst="rect">
            <a:avLst/>
          </a:prstGeom>
          <a:noFill/>
        </p:spPr>
        <p:txBody>
          <a:bodyPr wrap="square" rtlCol="0">
            <a:spAutoFit/>
          </a:bodyPr>
          <a:lstStyle/>
          <a:p>
            <a:r>
              <a:rPr lang="en-SG" sz="3000" dirty="0">
                <a:latin typeface="Vidaloka" panose="020B0604020202020204" charset="0"/>
              </a:rPr>
              <a:t>Branches</a:t>
            </a:r>
          </a:p>
        </p:txBody>
      </p:sp>
      <p:sp>
        <p:nvSpPr>
          <p:cNvPr id="8" name="TextBox 7">
            <a:extLst>
              <a:ext uri="{FF2B5EF4-FFF2-40B4-BE49-F238E27FC236}">
                <a16:creationId xmlns:a16="http://schemas.microsoft.com/office/drawing/2014/main" id="{D63DFFC6-BADF-E799-6CDA-FE6AD4A49D24}"/>
              </a:ext>
            </a:extLst>
          </p:cNvPr>
          <p:cNvSpPr txBox="1"/>
          <p:nvPr/>
        </p:nvSpPr>
        <p:spPr>
          <a:xfrm>
            <a:off x="319197" y="1502035"/>
            <a:ext cx="3958657" cy="3416320"/>
          </a:xfrm>
          <a:prstGeom prst="rect">
            <a:avLst/>
          </a:prstGeom>
          <a:noFill/>
        </p:spPr>
        <p:txBody>
          <a:bodyPr wrap="square" rtlCol="0">
            <a:spAutoFit/>
          </a:bodyPr>
          <a:lstStyle/>
          <a:p>
            <a:r>
              <a:rPr lang="en-SG" sz="1200" dirty="0">
                <a:latin typeface="Verdana" panose="020B0604030504040204" pitchFamily="34" charset="0"/>
                <a:ea typeface="Verdana" panose="020B0604030504040204" pitchFamily="34" charset="0"/>
              </a:rPr>
              <a:t>Branch 1: </a:t>
            </a:r>
            <a:r>
              <a:rPr lang="en-SG" sz="1200" dirty="0" err="1">
                <a:latin typeface="Verdana" panose="020B0604030504040204" pitchFamily="34" charset="0"/>
                <a:ea typeface="Verdana" panose="020B0604030504040204" pitchFamily="34" charset="0"/>
              </a:rPr>
              <a:t>DLModel_branch</a:t>
            </a:r>
            <a:endParaRPr lang="en-SG" sz="12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SG" sz="1200" dirty="0">
                <a:latin typeface="Verdana" panose="020B0604030504040204" pitchFamily="34" charset="0"/>
                <a:ea typeface="Verdana" panose="020B0604030504040204" pitchFamily="34" charset="0"/>
              </a:rPr>
              <a:t>Focuses on the development and fine-tuning of Deep Learning models</a:t>
            </a:r>
          </a:p>
          <a:p>
            <a:pPr marL="285750" indent="-285750">
              <a:buFont typeface="Arial" panose="020B0604020202020204" pitchFamily="34" charset="0"/>
              <a:buChar char="•"/>
            </a:pPr>
            <a:r>
              <a:rPr lang="en-SG" sz="1200" dirty="0">
                <a:latin typeface="Verdana" panose="020B0604030504040204" pitchFamily="34" charset="0"/>
                <a:ea typeface="Verdana" panose="020B0604030504040204" pitchFamily="34" charset="0"/>
              </a:rPr>
              <a:t>Containerized the 2 best models into a single Docker container</a:t>
            </a:r>
          </a:p>
          <a:p>
            <a:pPr marL="285750" indent="-285750">
              <a:buFont typeface="Arial" panose="020B0604020202020204" pitchFamily="34" charset="0"/>
              <a:buChar char="•"/>
            </a:pPr>
            <a:r>
              <a:rPr lang="en-SG" sz="1200" dirty="0">
                <a:latin typeface="Verdana" panose="020B0604030504040204" pitchFamily="34" charset="0"/>
                <a:ea typeface="Verdana" panose="020B0604030504040204" pitchFamily="34" charset="0"/>
              </a:rPr>
              <a:t>Deploy Docker container to Render.com  </a:t>
            </a:r>
          </a:p>
          <a:p>
            <a:pPr marL="285750" indent="-285750">
              <a:buFont typeface="Arial" panose="020B0604020202020204" pitchFamily="34" charset="0"/>
              <a:buChar char="•"/>
            </a:pPr>
            <a:r>
              <a:rPr lang="en-SG" sz="1200" dirty="0">
                <a:latin typeface="Verdana" panose="020B0604030504040204" pitchFamily="34" charset="0"/>
                <a:ea typeface="Verdana" panose="020B0604030504040204" pitchFamily="34" charset="0"/>
              </a:rPr>
              <a:t>Unit testing to ensure models are correctly that both models can be switched for inference within the web application</a:t>
            </a:r>
          </a:p>
          <a:p>
            <a:pPr marL="285750" indent="-285750">
              <a:buFont typeface="Arial" panose="020B0604020202020204" pitchFamily="34" charset="0"/>
              <a:buChar char="•"/>
            </a:pPr>
            <a:endParaRPr lang="en-SG" sz="1200" dirty="0">
              <a:latin typeface="Verdana" panose="020B0604030504040204" pitchFamily="34" charset="0"/>
              <a:ea typeface="Verdana" panose="020B0604030504040204" pitchFamily="34" charset="0"/>
            </a:endParaRPr>
          </a:p>
          <a:p>
            <a:r>
              <a:rPr lang="en-SG" sz="1200" dirty="0">
                <a:latin typeface="Verdana" panose="020B0604030504040204" pitchFamily="34" charset="0"/>
                <a:ea typeface="Verdana" panose="020B0604030504040204" pitchFamily="34" charset="0"/>
              </a:rPr>
              <a:t>Branch 2: </a:t>
            </a:r>
            <a:r>
              <a:rPr lang="en-SG" sz="1200" dirty="0" err="1">
                <a:latin typeface="Verdana" panose="020B0604030504040204" pitchFamily="34" charset="0"/>
                <a:ea typeface="Verdana" panose="020B0604030504040204" pitchFamily="34" charset="0"/>
              </a:rPr>
              <a:t>DLWebApp_branch</a:t>
            </a:r>
            <a:endParaRPr lang="en-SG" sz="1200" dirty="0">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rPr>
              <a:t>Integrate both models to web application for user to make predictions</a:t>
            </a: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rPr>
              <a:t>Designing of user interface such as (login, register, prediction and prediction history page)</a:t>
            </a: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rPr>
              <a:t>Unit testing</a:t>
            </a:r>
          </a:p>
          <a:p>
            <a:endParaRPr lang="en-SG" sz="1200"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7419F370-1E58-40D9-B6A7-DF1AE63774CC}"/>
              </a:ext>
            </a:extLst>
          </p:cNvPr>
          <p:cNvSpPr txBox="1"/>
          <p:nvPr/>
        </p:nvSpPr>
        <p:spPr>
          <a:xfrm>
            <a:off x="4429488" y="1562412"/>
            <a:ext cx="3958657" cy="2308324"/>
          </a:xfrm>
          <a:prstGeom prst="rect">
            <a:avLst/>
          </a:prstGeom>
          <a:noFill/>
        </p:spPr>
        <p:txBody>
          <a:bodyPr wrap="square">
            <a:spAutoFit/>
          </a:bodyPr>
          <a:lstStyle/>
          <a:p>
            <a:r>
              <a:rPr lang="en-SG" sz="1200" dirty="0">
                <a:latin typeface="Verdana" panose="020B0604030504040204" pitchFamily="34" charset="0"/>
                <a:ea typeface="Verdana" panose="020B0604030504040204" pitchFamily="34" charset="0"/>
                <a:cs typeface="Times New Roman" panose="02020603050405020304" pitchFamily="18" charset="0"/>
              </a:rPr>
              <a:t>Branch 3: </a:t>
            </a:r>
            <a:r>
              <a:rPr lang="en-SG" sz="1200" dirty="0" err="1">
                <a:latin typeface="Verdana" panose="020B0604030504040204" pitchFamily="34" charset="0"/>
                <a:ea typeface="Verdana" panose="020B0604030504040204" pitchFamily="34" charset="0"/>
                <a:cs typeface="Times New Roman" panose="02020603050405020304" pitchFamily="18" charset="0"/>
              </a:rPr>
              <a:t>improveUI_branch</a:t>
            </a:r>
            <a:endParaRPr lang="en-SG" sz="1200" dirty="0">
              <a:latin typeface="Verdana" panose="020B0604030504040204" pitchFamily="34" charset="0"/>
              <a:ea typeface="Verdana" panose="020B0604030504040204" pitchFamily="34" charset="0"/>
              <a:cs typeface="Times New Roman" panose="02020603050405020304" pitchFamily="18" charset="0"/>
            </a:endParaRP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cs typeface="Times New Roman" panose="02020603050405020304" pitchFamily="18" charset="0"/>
              </a:rPr>
              <a:t>Make website responsive</a:t>
            </a: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cs typeface="Times New Roman" panose="02020603050405020304" pitchFamily="18" charset="0"/>
              </a:rPr>
              <a:t>Improve website user interface such as the layout, visuals and navigation.</a:t>
            </a:r>
          </a:p>
          <a:p>
            <a:endParaRPr lang="en-SG" sz="1200" dirty="0">
              <a:latin typeface="Verdana" panose="020B0604030504040204" pitchFamily="34" charset="0"/>
              <a:ea typeface="Verdana" panose="020B0604030504040204" pitchFamily="34" charset="0"/>
              <a:cs typeface="Times New Roman" panose="02020603050405020304" pitchFamily="18" charset="0"/>
            </a:endParaRPr>
          </a:p>
          <a:p>
            <a:r>
              <a:rPr lang="en-SG" sz="1200" dirty="0">
                <a:latin typeface="Verdana" panose="020B0604030504040204" pitchFamily="34" charset="0"/>
                <a:ea typeface="Verdana" panose="020B0604030504040204" pitchFamily="34" charset="0"/>
                <a:cs typeface="Times New Roman" panose="02020603050405020304" pitchFamily="18" charset="0"/>
              </a:rPr>
              <a:t>Branch 4: </a:t>
            </a:r>
            <a:r>
              <a:rPr lang="en-SG" sz="1200" dirty="0" err="1">
                <a:latin typeface="Verdana" panose="020B0604030504040204" pitchFamily="34" charset="0"/>
                <a:ea typeface="Verdana" panose="020B0604030504040204" pitchFamily="34" charset="0"/>
                <a:cs typeface="Times New Roman" panose="02020603050405020304" pitchFamily="18" charset="0"/>
              </a:rPr>
              <a:t>CICD_branch</a:t>
            </a:r>
            <a:endParaRPr lang="en-SG" sz="1200" dirty="0">
              <a:latin typeface="Verdana" panose="020B0604030504040204" pitchFamily="34" charset="0"/>
              <a:ea typeface="Verdana" panose="020B0604030504040204" pitchFamily="34" charset="0"/>
              <a:cs typeface="Times New Roman" panose="02020603050405020304" pitchFamily="18" charset="0"/>
            </a:endParaRP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cs typeface="Times New Roman" panose="02020603050405020304" pitchFamily="18" charset="0"/>
              </a:rPr>
              <a:t>Focuses on automating the Continuous Integration and Continuous Deployment process for the web application. </a:t>
            </a:r>
          </a:p>
          <a:p>
            <a:pPr marL="171450" indent="-171450">
              <a:buFont typeface="Arial" panose="020B0604020202020204" pitchFamily="34" charset="0"/>
              <a:buChar char="•"/>
            </a:pPr>
            <a:r>
              <a:rPr lang="en-SG" sz="1200" dirty="0">
                <a:latin typeface="Verdana" panose="020B0604030504040204" pitchFamily="34" charset="0"/>
                <a:ea typeface="Verdana" panose="020B0604030504040204" pitchFamily="34" charset="0"/>
                <a:cs typeface="Times New Roman" panose="02020603050405020304" pitchFamily="18" charset="0"/>
              </a:rPr>
              <a:t>Setting up of automated pipelines for testing and deployment ensuring efficient delivery of updates</a:t>
            </a:r>
          </a:p>
        </p:txBody>
      </p:sp>
      <p:pic>
        <p:nvPicPr>
          <p:cNvPr id="3" name="Picture 2">
            <a:extLst>
              <a:ext uri="{FF2B5EF4-FFF2-40B4-BE49-F238E27FC236}">
                <a16:creationId xmlns:a16="http://schemas.microsoft.com/office/drawing/2014/main" id="{BD63524E-9DAC-83CE-0827-489B93E6941C}"/>
              </a:ext>
            </a:extLst>
          </p:cNvPr>
          <p:cNvPicPr>
            <a:picLocks noChangeAspect="1"/>
          </p:cNvPicPr>
          <p:nvPr/>
        </p:nvPicPr>
        <p:blipFill>
          <a:blip r:embed="rId3"/>
          <a:stretch>
            <a:fillRect/>
          </a:stretch>
        </p:blipFill>
        <p:spPr>
          <a:xfrm>
            <a:off x="3425155" y="389278"/>
            <a:ext cx="4349543" cy="969012"/>
          </a:xfrm>
          <a:prstGeom prst="rect">
            <a:avLst/>
          </a:prstGeom>
        </p:spPr>
      </p:pic>
    </p:spTree>
    <p:extLst>
      <p:ext uri="{BB962C8B-B14F-4D97-AF65-F5344CB8AC3E}">
        <p14:creationId xmlns:p14="http://schemas.microsoft.com/office/powerpoint/2010/main" val="2548453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802372" y="360849"/>
            <a:ext cx="3020786" cy="446276"/>
          </a:xfrm>
          <a:prstGeom prst="rect">
            <a:avLst/>
          </a:prstGeom>
          <a:noFill/>
        </p:spPr>
        <p:txBody>
          <a:bodyPr wrap="square" rtlCol="0">
            <a:spAutoFit/>
          </a:bodyPr>
          <a:lstStyle/>
          <a:p>
            <a:r>
              <a:rPr lang="en-SG" sz="2300" dirty="0">
                <a:latin typeface="Vidaloka" panose="020B0604020202020204" charset="0"/>
              </a:rPr>
              <a:t>WireFrame</a:t>
            </a:r>
          </a:p>
        </p:txBody>
      </p:sp>
      <p:sp>
        <p:nvSpPr>
          <p:cNvPr id="4" name="TextBox 3">
            <a:extLst>
              <a:ext uri="{FF2B5EF4-FFF2-40B4-BE49-F238E27FC236}">
                <a16:creationId xmlns:a16="http://schemas.microsoft.com/office/drawing/2014/main" id="{00B12C47-E10E-33BA-E232-87234F50FFBC}"/>
              </a:ext>
            </a:extLst>
          </p:cNvPr>
          <p:cNvSpPr txBox="1"/>
          <p:nvPr/>
        </p:nvSpPr>
        <p:spPr>
          <a:xfrm>
            <a:off x="253389" y="1099886"/>
            <a:ext cx="2258645" cy="292388"/>
          </a:xfrm>
          <a:prstGeom prst="rect">
            <a:avLst/>
          </a:prstGeom>
          <a:noFill/>
        </p:spPr>
        <p:txBody>
          <a:bodyPr wrap="square" rtlCol="0">
            <a:spAutoFit/>
          </a:bodyPr>
          <a:lstStyle/>
          <a:p>
            <a:r>
              <a:rPr lang="en-SG" sz="1300" dirty="0">
                <a:latin typeface="Verdana" panose="020B0604030504040204" pitchFamily="34" charset="0"/>
                <a:ea typeface="Verdana" panose="020B0604030504040204" pitchFamily="34" charset="0"/>
              </a:rPr>
              <a:t>index.html</a:t>
            </a:r>
          </a:p>
        </p:txBody>
      </p:sp>
      <p:pic>
        <p:nvPicPr>
          <p:cNvPr id="13" name="Picture 12">
            <a:extLst>
              <a:ext uri="{FF2B5EF4-FFF2-40B4-BE49-F238E27FC236}">
                <a16:creationId xmlns:a16="http://schemas.microsoft.com/office/drawing/2014/main" id="{D4376634-5B84-17D2-0861-537A4C674CA8}"/>
              </a:ext>
            </a:extLst>
          </p:cNvPr>
          <p:cNvPicPr>
            <a:picLocks noChangeAspect="1"/>
          </p:cNvPicPr>
          <p:nvPr/>
        </p:nvPicPr>
        <p:blipFill>
          <a:blip r:embed="rId3"/>
          <a:stretch>
            <a:fillRect/>
          </a:stretch>
        </p:blipFill>
        <p:spPr>
          <a:xfrm>
            <a:off x="181439" y="1392274"/>
            <a:ext cx="4390561" cy="3397387"/>
          </a:xfrm>
          <a:prstGeom prst="rect">
            <a:avLst/>
          </a:prstGeom>
        </p:spPr>
      </p:pic>
      <p:sp>
        <p:nvSpPr>
          <p:cNvPr id="14" name="TextBox 13">
            <a:extLst>
              <a:ext uri="{FF2B5EF4-FFF2-40B4-BE49-F238E27FC236}">
                <a16:creationId xmlns:a16="http://schemas.microsoft.com/office/drawing/2014/main" id="{CA7EC94F-80D7-83D3-0622-EB1374BDAAAF}"/>
              </a:ext>
            </a:extLst>
          </p:cNvPr>
          <p:cNvSpPr txBox="1"/>
          <p:nvPr/>
        </p:nvSpPr>
        <p:spPr>
          <a:xfrm>
            <a:off x="4707272" y="291599"/>
            <a:ext cx="2258645" cy="292388"/>
          </a:xfrm>
          <a:prstGeom prst="rect">
            <a:avLst/>
          </a:prstGeom>
          <a:noFill/>
        </p:spPr>
        <p:txBody>
          <a:bodyPr wrap="square" rtlCol="0">
            <a:spAutoFit/>
          </a:bodyPr>
          <a:lstStyle/>
          <a:p>
            <a:r>
              <a:rPr lang="en-SG" sz="1300" dirty="0">
                <a:latin typeface="Verdana" panose="020B0604030504040204" pitchFamily="34" charset="0"/>
                <a:ea typeface="Verdana" panose="020B0604030504040204" pitchFamily="34" charset="0"/>
              </a:rPr>
              <a:t>login.html</a:t>
            </a:r>
          </a:p>
        </p:txBody>
      </p:sp>
      <p:sp>
        <p:nvSpPr>
          <p:cNvPr id="15" name="TextBox 14">
            <a:extLst>
              <a:ext uri="{FF2B5EF4-FFF2-40B4-BE49-F238E27FC236}">
                <a16:creationId xmlns:a16="http://schemas.microsoft.com/office/drawing/2014/main" id="{E82CAE3C-1533-CA9F-8092-61856862E8BA}"/>
              </a:ext>
            </a:extLst>
          </p:cNvPr>
          <p:cNvSpPr txBox="1"/>
          <p:nvPr/>
        </p:nvSpPr>
        <p:spPr>
          <a:xfrm>
            <a:off x="4707272" y="2507961"/>
            <a:ext cx="2258645" cy="292388"/>
          </a:xfrm>
          <a:prstGeom prst="rect">
            <a:avLst/>
          </a:prstGeom>
          <a:noFill/>
        </p:spPr>
        <p:txBody>
          <a:bodyPr wrap="square" rtlCol="0">
            <a:spAutoFit/>
          </a:bodyPr>
          <a:lstStyle/>
          <a:p>
            <a:r>
              <a:rPr lang="en-SG" sz="1300" dirty="0">
                <a:latin typeface="Verdana" panose="020B0604030504040204" pitchFamily="34" charset="0"/>
                <a:ea typeface="Verdana" panose="020B0604030504040204" pitchFamily="34" charset="0"/>
              </a:rPr>
              <a:t>register.html</a:t>
            </a:r>
          </a:p>
        </p:txBody>
      </p:sp>
      <p:pic>
        <p:nvPicPr>
          <p:cNvPr id="16" name="Picture 15">
            <a:extLst>
              <a:ext uri="{FF2B5EF4-FFF2-40B4-BE49-F238E27FC236}">
                <a16:creationId xmlns:a16="http://schemas.microsoft.com/office/drawing/2014/main" id="{46A34747-D6F0-83DD-1E97-A69AE8F5BB69}"/>
              </a:ext>
            </a:extLst>
          </p:cNvPr>
          <p:cNvPicPr>
            <a:picLocks noChangeAspect="1"/>
          </p:cNvPicPr>
          <p:nvPr/>
        </p:nvPicPr>
        <p:blipFill>
          <a:blip r:embed="rId4"/>
          <a:stretch>
            <a:fillRect/>
          </a:stretch>
        </p:blipFill>
        <p:spPr>
          <a:xfrm>
            <a:off x="4781012" y="537629"/>
            <a:ext cx="2461538" cy="1906304"/>
          </a:xfrm>
          <a:prstGeom prst="rect">
            <a:avLst/>
          </a:prstGeom>
        </p:spPr>
      </p:pic>
      <p:pic>
        <p:nvPicPr>
          <p:cNvPr id="18" name="Picture 17">
            <a:extLst>
              <a:ext uri="{FF2B5EF4-FFF2-40B4-BE49-F238E27FC236}">
                <a16:creationId xmlns:a16="http://schemas.microsoft.com/office/drawing/2014/main" id="{868B32AE-E5BB-1533-FAD3-938A2173D1F6}"/>
              </a:ext>
            </a:extLst>
          </p:cNvPr>
          <p:cNvPicPr>
            <a:picLocks noChangeAspect="1"/>
          </p:cNvPicPr>
          <p:nvPr/>
        </p:nvPicPr>
        <p:blipFill>
          <a:blip r:embed="rId5"/>
          <a:stretch>
            <a:fillRect/>
          </a:stretch>
        </p:blipFill>
        <p:spPr>
          <a:xfrm>
            <a:off x="4781882" y="2800349"/>
            <a:ext cx="2811909" cy="2190673"/>
          </a:xfrm>
          <a:prstGeom prst="rect">
            <a:avLst/>
          </a:prstGeom>
        </p:spPr>
      </p:pic>
    </p:spTree>
    <p:extLst>
      <p:ext uri="{BB962C8B-B14F-4D97-AF65-F5344CB8AC3E}">
        <p14:creationId xmlns:p14="http://schemas.microsoft.com/office/powerpoint/2010/main" val="8672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4D9F4391-1DDB-2F1C-263F-B873D0E5D3C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3F838B3-8345-4A8C-AFDB-81A742B79B86}"/>
              </a:ext>
            </a:extLst>
          </p:cNvPr>
          <p:cNvSpPr txBox="1"/>
          <p:nvPr/>
        </p:nvSpPr>
        <p:spPr>
          <a:xfrm>
            <a:off x="803075" y="325684"/>
            <a:ext cx="3020786" cy="446276"/>
          </a:xfrm>
          <a:prstGeom prst="rect">
            <a:avLst/>
          </a:prstGeom>
          <a:noFill/>
        </p:spPr>
        <p:txBody>
          <a:bodyPr wrap="square" rtlCol="0">
            <a:spAutoFit/>
          </a:bodyPr>
          <a:lstStyle/>
          <a:p>
            <a:r>
              <a:rPr lang="en-SG" sz="2300" dirty="0">
                <a:latin typeface="Vidaloka" panose="020B0604020202020204" charset="0"/>
              </a:rPr>
              <a:t>WireFrame</a:t>
            </a:r>
          </a:p>
        </p:txBody>
      </p:sp>
      <p:sp>
        <p:nvSpPr>
          <p:cNvPr id="5" name="TextBox 4">
            <a:extLst>
              <a:ext uri="{FF2B5EF4-FFF2-40B4-BE49-F238E27FC236}">
                <a16:creationId xmlns:a16="http://schemas.microsoft.com/office/drawing/2014/main" id="{8C7D7380-F25E-C0DA-D1B9-6F1B4DB165BF}"/>
              </a:ext>
            </a:extLst>
          </p:cNvPr>
          <p:cNvSpPr txBox="1"/>
          <p:nvPr/>
        </p:nvSpPr>
        <p:spPr>
          <a:xfrm>
            <a:off x="770541" y="941920"/>
            <a:ext cx="2258645" cy="292388"/>
          </a:xfrm>
          <a:prstGeom prst="rect">
            <a:avLst/>
          </a:prstGeom>
          <a:noFill/>
        </p:spPr>
        <p:txBody>
          <a:bodyPr wrap="square" rtlCol="0">
            <a:spAutoFit/>
          </a:bodyPr>
          <a:lstStyle/>
          <a:p>
            <a:r>
              <a:rPr lang="en-SG" sz="1300" dirty="0">
                <a:latin typeface="Verdana" panose="020B0604030504040204" pitchFamily="34" charset="0"/>
                <a:ea typeface="Verdana" panose="020B0604030504040204" pitchFamily="34" charset="0"/>
              </a:rPr>
              <a:t>predict.html</a:t>
            </a:r>
          </a:p>
        </p:txBody>
      </p:sp>
      <p:sp>
        <p:nvSpPr>
          <p:cNvPr id="12" name="TextBox 11">
            <a:extLst>
              <a:ext uri="{FF2B5EF4-FFF2-40B4-BE49-F238E27FC236}">
                <a16:creationId xmlns:a16="http://schemas.microsoft.com/office/drawing/2014/main" id="{9A396DC2-6999-EE1F-AA4D-728F8AD1DEE5}"/>
              </a:ext>
            </a:extLst>
          </p:cNvPr>
          <p:cNvSpPr txBox="1"/>
          <p:nvPr/>
        </p:nvSpPr>
        <p:spPr>
          <a:xfrm>
            <a:off x="5174159" y="941920"/>
            <a:ext cx="2258645" cy="292388"/>
          </a:xfrm>
          <a:prstGeom prst="rect">
            <a:avLst/>
          </a:prstGeom>
          <a:noFill/>
        </p:spPr>
        <p:txBody>
          <a:bodyPr wrap="square" rtlCol="0">
            <a:spAutoFit/>
          </a:bodyPr>
          <a:lstStyle/>
          <a:p>
            <a:r>
              <a:rPr lang="en-SG" sz="1300" dirty="0">
                <a:latin typeface="Verdana" panose="020B0604030504040204" pitchFamily="34" charset="0"/>
                <a:ea typeface="Verdana" panose="020B0604030504040204" pitchFamily="34" charset="0"/>
              </a:rPr>
              <a:t>predictionHistory.html</a:t>
            </a:r>
          </a:p>
        </p:txBody>
      </p:sp>
      <p:pic>
        <p:nvPicPr>
          <p:cNvPr id="9" name="Picture 8">
            <a:extLst>
              <a:ext uri="{FF2B5EF4-FFF2-40B4-BE49-F238E27FC236}">
                <a16:creationId xmlns:a16="http://schemas.microsoft.com/office/drawing/2014/main" id="{C7E5B935-C375-7FF1-0B14-0BCCA76463D0}"/>
              </a:ext>
            </a:extLst>
          </p:cNvPr>
          <p:cNvPicPr>
            <a:picLocks noChangeAspect="1"/>
          </p:cNvPicPr>
          <p:nvPr/>
        </p:nvPicPr>
        <p:blipFill>
          <a:blip r:embed="rId3"/>
          <a:stretch>
            <a:fillRect/>
          </a:stretch>
        </p:blipFill>
        <p:spPr>
          <a:xfrm>
            <a:off x="143914" y="1346888"/>
            <a:ext cx="3864763" cy="2976984"/>
          </a:xfrm>
          <a:prstGeom prst="rect">
            <a:avLst/>
          </a:prstGeom>
        </p:spPr>
      </p:pic>
      <p:pic>
        <p:nvPicPr>
          <p:cNvPr id="16" name="Picture 15">
            <a:extLst>
              <a:ext uri="{FF2B5EF4-FFF2-40B4-BE49-F238E27FC236}">
                <a16:creationId xmlns:a16="http://schemas.microsoft.com/office/drawing/2014/main" id="{B9C81CE4-0D04-47EE-3539-0079E92FA47D}"/>
              </a:ext>
            </a:extLst>
          </p:cNvPr>
          <p:cNvPicPr>
            <a:picLocks noChangeAspect="1"/>
          </p:cNvPicPr>
          <p:nvPr/>
        </p:nvPicPr>
        <p:blipFill>
          <a:blip r:embed="rId4"/>
          <a:stretch>
            <a:fillRect/>
          </a:stretch>
        </p:blipFill>
        <p:spPr>
          <a:xfrm>
            <a:off x="4305300" y="1287154"/>
            <a:ext cx="4585976" cy="3584588"/>
          </a:xfrm>
          <a:prstGeom prst="rect">
            <a:avLst/>
          </a:prstGeom>
        </p:spPr>
      </p:pic>
    </p:spTree>
    <p:extLst>
      <p:ext uri="{BB962C8B-B14F-4D97-AF65-F5344CB8AC3E}">
        <p14:creationId xmlns:p14="http://schemas.microsoft.com/office/powerpoint/2010/main" val="362900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6" name="TextBox 5">
            <a:extLst>
              <a:ext uri="{FF2B5EF4-FFF2-40B4-BE49-F238E27FC236}">
                <a16:creationId xmlns:a16="http://schemas.microsoft.com/office/drawing/2014/main" id="{C6A52E8C-A0E0-77D7-B802-7FBAE6388549}"/>
              </a:ext>
            </a:extLst>
          </p:cNvPr>
          <p:cNvSpPr txBox="1"/>
          <p:nvPr/>
        </p:nvSpPr>
        <p:spPr>
          <a:xfrm>
            <a:off x="1004206" y="334175"/>
            <a:ext cx="6614261" cy="553998"/>
          </a:xfrm>
          <a:prstGeom prst="rect">
            <a:avLst/>
          </a:prstGeom>
          <a:noFill/>
        </p:spPr>
        <p:txBody>
          <a:bodyPr wrap="square" rtlCol="0">
            <a:spAutoFit/>
          </a:bodyPr>
          <a:lstStyle/>
          <a:p>
            <a:r>
              <a:rPr lang="en-SG" sz="3000" dirty="0">
                <a:latin typeface="Vidaloka" panose="020B0604020202020204" charset="0"/>
              </a:rPr>
              <a:t>Branch 1 (</a:t>
            </a:r>
            <a:r>
              <a:rPr lang="en-SG" sz="3000" dirty="0" err="1">
                <a:latin typeface="Vidaloka" panose="020B0604020202020204" charset="0"/>
              </a:rPr>
              <a:t>DLModel_branch</a:t>
            </a:r>
            <a:r>
              <a:rPr lang="en-SG" sz="3000" dirty="0">
                <a:latin typeface="Vidaloka" panose="020B0604020202020204" charset="0"/>
              </a:rPr>
              <a:t>)</a:t>
            </a:r>
          </a:p>
        </p:txBody>
      </p:sp>
      <p:sp>
        <p:nvSpPr>
          <p:cNvPr id="2" name="TextBox 1">
            <a:extLst>
              <a:ext uri="{FF2B5EF4-FFF2-40B4-BE49-F238E27FC236}">
                <a16:creationId xmlns:a16="http://schemas.microsoft.com/office/drawing/2014/main" id="{53CA73F1-F97B-32C7-743F-679B1294A740}"/>
              </a:ext>
            </a:extLst>
          </p:cNvPr>
          <p:cNvSpPr txBox="1"/>
          <p:nvPr/>
        </p:nvSpPr>
        <p:spPr>
          <a:xfrm>
            <a:off x="590455" y="888862"/>
            <a:ext cx="8188247" cy="461665"/>
          </a:xfrm>
          <a:prstGeom prst="rect">
            <a:avLst/>
          </a:prstGeom>
          <a:noFill/>
        </p:spPr>
        <p:txBody>
          <a:bodyPr wrap="square" rtlCol="0">
            <a:spAutoFit/>
          </a:bodyPr>
          <a:lstStyle/>
          <a:p>
            <a:r>
              <a:rPr lang="en-US" sz="1200" dirty="0" err="1">
                <a:latin typeface="Verdana" panose="020B0604030504040204" pitchFamily="34" charset="0"/>
                <a:ea typeface="Verdana" panose="020B0604030504040204" pitchFamily="34" charset="0"/>
              </a:rPr>
              <a:t>DLModel_branch</a:t>
            </a:r>
            <a:r>
              <a:rPr lang="en-US" sz="1200" dirty="0">
                <a:latin typeface="Verdana" panose="020B0604030504040204" pitchFamily="34" charset="0"/>
                <a:ea typeface="Verdana" panose="020B0604030504040204" pitchFamily="34" charset="0"/>
              </a:rPr>
              <a:t> will focus on the development and optimization of Deep Learning models. We will then containerize the 2 models into a single Docker container before deploying to Render.com.</a:t>
            </a:r>
            <a:endParaRPr lang="en-SG" sz="1200"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B0040439-B5E5-3C41-2929-E3909AFCEED9}"/>
              </a:ext>
            </a:extLst>
          </p:cNvPr>
          <p:cNvSpPr txBox="1"/>
          <p:nvPr/>
        </p:nvSpPr>
        <p:spPr>
          <a:xfrm>
            <a:off x="1392278" y="1469949"/>
            <a:ext cx="6690282" cy="3339376"/>
          </a:xfrm>
          <a:prstGeom prst="rect">
            <a:avLst/>
          </a:prstGeom>
          <a:noFill/>
        </p:spPr>
        <p:txBody>
          <a:bodyPr wrap="square" rtlCol="0">
            <a:spAutoFit/>
          </a:bodyPr>
          <a:lstStyle/>
          <a:p>
            <a:r>
              <a:rPr lang="en-US" sz="1100" dirty="0">
                <a:solidFill>
                  <a:schemeClr val="tx1"/>
                </a:solidFill>
                <a:effectLst/>
                <a:latin typeface="Verdana" panose="020B0604030504040204" pitchFamily="34" charset="0"/>
                <a:ea typeface="Verdana" panose="020B0604030504040204" pitchFamily="34" charset="0"/>
              </a:rPr>
              <a:t>Upon Model development and </a:t>
            </a:r>
            <a:r>
              <a:rPr lang="en-US" sz="1100" dirty="0">
                <a:solidFill>
                  <a:schemeClr val="tx1"/>
                </a:solidFill>
                <a:latin typeface="Verdana" panose="020B0604030504040204" pitchFamily="34" charset="0"/>
                <a:ea typeface="Verdana" panose="020B0604030504040204" pitchFamily="34" charset="0"/>
              </a:rPr>
              <a:t>after improvement this are the results for our best 2 models:</a:t>
            </a:r>
          </a:p>
          <a:p>
            <a:endParaRPr lang="en-US" sz="1100" dirty="0">
              <a:solidFill>
                <a:schemeClr val="tx1"/>
              </a:solidFill>
              <a:effectLst/>
              <a:latin typeface="Verdana" panose="020B0604030504040204" pitchFamily="34" charset="0"/>
              <a:ea typeface="Verdana" panose="020B0604030504040204" pitchFamily="34" charset="0"/>
            </a:endParaRPr>
          </a:p>
          <a:p>
            <a:r>
              <a:rPr lang="en-US" sz="1100" dirty="0">
                <a:solidFill>
                  <a:schemeClr val="tx1"/>
                </a:solidFill>
                <a:effectLst/>
                <a:latin typeface="Verdana" panose="020B0604030504040204" pitchFamily="34" charset="0"/>
                <a:ea typeface="Verdana" panose="020B0604030504040204" pitchFamily="34" charset="0"/>
              </a:rPr>
              <a:t>Final Model 1 (Trained on 31 by 31 images): </a:t>
            </a:r>
          </a:p>
          <a:p>
            <a:r>
              <a:rPr lang="en-US" sz="1100" dirty="0">
                <a:solidFill>
                  <a:schemeClr val="tx1"/>
                </a:solidFill>
                <a:effectLst/>
                <a:latin typeface="Verdana" panose="020B0604030504040204" pitchFamily="34" charset="0"/>
                <a:ea typeface="Verdana" panose="020B0604030504040204" pitchFamily="34" charset="0"/>
              </a:rPr>
              <a:t>Test Accuracy: 95.57%</a:t>
            </a:r>
          </a:p>
          <a:p>
            <a:r>
              <a:rPr lang="en-US" sz="1100" dirty="0">
                <a:solidFill>
                  <a:schemeClr val="tx1"/>
                </a:solidFill>
                <a:effectLst/>
                <a:latin typeface="Verdana" panose="020B0604030504040204" pitchFamily="34" charset="0"/>
                <a:ea typeface="Verdana" panose="020B0604030504040204" pitchFamily="34" charset="0"/>
              </a:rPr>
              <a:t>Validation Accuracy: 95.30%</a:t>
            </a:r>
          </a:p>
          <a:p>
            <a:endParaRPr lang="en-US" sz="1100" dirty="0">
              <a:solidFill>
                <a:schemeClr val="tx1"/>
              </a:solidFill>
              <a:effectLst/>
              <a:latin typeface="Verdana" panose="020B0604030504040204" pitchFamily="34" charset="0"/>
              <a:ea typeface="Verdana" panose="020B0604030504040204" pitchFamily="34" charset="0"/>
            </a:endParaRPr>
          </a:p>
          <a:p>
            <a:r>
              <a:rPr lang="en-US" sz="1100" dirty="0">
                <a:solidFill>
                  <a:schemeClr val="tx1"/>
                </a:solidFill>
                <a:effectLst/>
                <a:latin typeface="Verdana" panose="020B0604030504040204" pitchFamily="34" charset="0"/>
                <a:ea typeface="Verdana" panose="020B0604030504040204" pitchFamily="34" charset="0"/>
              </a:rPr>
              <a:t>Final Model 2 (Trained on 128 by 128 images):</a:t>
            </a:r>
          </a:p>
          <a:p>
            <a:r>
              <a:rPr lang="en-US" sz="1100" dirty="0">
                <a:solidFill>
                  <a:schemeClr val="tx1"/>
                </a:solidFill>
                <a:effectLst/>
                <a:latin typeface="Verdana" panose="020B0604030504040204" pitchFamily="34" charset="0"/>
                <a:ea typeface="Verdana" panose="020B0604030504040204" pitchFamily="34" charset="0"/>
              </a:rPr>
              <a:t>Test Accuracy: 92.80%</a:t>
            </a:r>
          </a:p>
          <a:p>
            <a:r>
              <a:rPr lang="en-US" sz="1100" dirty="0">
                <a:solidFill>
                  <a:schemeClr val="tx1"/>
                </a:solidFill>
                <a:effectLst/>
                <a:latin typeface="Verdana" panose="020B0604030504040204" pitchFamily="34" charset="0"/>
                <a:ea typeface="Verdana" panose="020B0604030504040204" pitchFamily="34" charset="0"/>
              </a:rPr>
              <a:t>Validation Accuracy: 92.80%</a:t>
            </a:r>
          </a:p>
          <a:p>
            <a:endParaRPr lang="en-US" u="sng" dirty="0"/>
          </a:p>
          <a:p>
            <a:r>
              <a:rPr lang="en-US" sz="1300" u="sng" dirty="0">
                <a:latin typeface="Verdana" panose="020B0604030504040204" pitchFamily="34" charset="0"/>
                <a:ea typeface="Verdana" panose="020B0604030504040204" pitchFamily="34" charset="0"/>
              </a:rPr>
              <a:t>Deployment</a:t>
            </a:r>
          </a:p>
          <a:p>
            <a:endParaRPr lang="en-US" sz="1300" u="sng" dirty="0">
              <a:latin typeface="Verdana" panose="020B0604030504040204" pitchFamily="34" charset="0"/>
              <a:ea typeface="Verdana" panose="020B0604030504040204" pitchFamily="34" charset="0"/>
            </a:endParaRPr>
          </a:p>
          <a:p>
            <a:pPr marL="342900" indent="-342900">
              <a:buAutoNum type="arabicPeriod"/>
            </a:pPr>
            <a:r>
              <a:rPr lang="en-US" sz="1300" dirty="0">
                <a:latin typeface="Verdana" panose="020B0604030504040204" pitchFamily="34" charset="0"/>
                <a:ea typeface="Verdana" panose="020B0604030504040204" pitchFamily="34" charset="0"/>
              </a:rPr>
              <a:t>Save models weights</a:t>
            </a:r>
          </a:p>
          <a:p>
            <a:pPr marL="342900" indent="-342900">
              <a:buAutoNum type="arabicPeriod"/>
            </a:pPr>
            <a:r>
              <a:rPr lang="en-US" sz="1300" dirty="0">
                <a:latin typeface="Verdana" panose="020B0604030504040204" pitchFamily="34" charset="0"/>
                <a:ea typeface="Verdana" panose="020B0604030504040204" pitchFamily="34" charset="0"/>
              </a:rPr>
              <a:t>Containerize 2 models into 1 container</a:t>
            </a:r>
          </a:p>
          <a:p>
            <a:pPr marL="342900" indent="-342900">
              <a:buAutoNum type="arabicPeriod"/>
            </a:pPr>
            <a:r>
              <a:rPr lang="en-US" sz="1300" dirty="0">
                <a:latin typeface="Verdana" panose="020B0604030504040204" pitchFamily="34" charset="0"/>
                <a:ea typeface="Verdana" panose="020B0604030504040204" pitchFamily="34" charset="0"/>
              </a:rPr>
              <a:t>Local deployment testing</a:t>
            </a:r>
          </a:p>
          <a:p>
            <a:pPr marL="342900" indent="-342900">
              <a:buAutoNum type="arabicPeriod"/>
            </a:pPr>
            <a:r>
              <a:rPr lang="en-US" sz="1300" dirty="0">
                <a:latin typeface="Verdana" panose="020B0604030504040204" pitchFamily="34" charset="0"/>
                <a:ea typeface="Verdana" panose="020B0604030504040204" pitchFamily="34" charset="0"/>
              </a:rPr>
              <a:t>Create Dockerfile</a:t>
            </a:r>
          </a:p>
          <a:p>
            <a:pPr marL="342900" indent="-342900">
              <a:buAutoNum type="arabicPeriod"/>
            </a:pPr>
            <a:r>
              <a:rPr lang="en-US" sz="1300" dirty="0">
                <a:latin typeface="Verdana" panose="020B0604030504040204" pitchFamily="34" charset="0"/>
                <a:ea typeface="Verdana" panose="020B0604030504040204" pitchFamily="34" charset="0"/>
              </a:rPr>
              <a:t>Deploy model on Render.com </a:t>
            </a:r>
            <a:endParaRPr lang="en-SG" sz="13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93717719"/>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TotalTime>
  <Words>1291</Words>
  <Application>Microsoft Office PowerPoint</Application>
  <PresentationFormat>On-screen Show (16:9)</PresentationFormat>
  <Paragraphs>131</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Vidaloka</vt:lpstr>
      <vt:lpstr>Crimson Text</vt:lpstr>
      <vt:lpstr>Verdana</vt:lpstr>
      <vt:lpstr>Open Sans</vt:lpstr>
      <vt:lpstr>Arial</vt:lpstr>
      <vt:lpstr>Montserrat</vt:lpstr>
      <vt:lpstr>Minimalist Business Slides XL by Slidesgo</vt:lpstr>
      <vt:lpstr>Vegetable Image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Ford Car Price Prediction</dc:title>
  <cp:lastModifiedBy>TOH KIEN YU</cp:lastModifiedBy>
  <cp:revision>45</cp:revision>
  <dcterms:modified xsi:type="dcterms:W3CDTF">2024-02-11T16:39:22Z</dcterms:modified>
</cp:coreProperties>
</file>